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3"/>
  </p:notesMasterIdLst>
  <p:sldIdLst>
    <p:sldId id="256" r:id="rId2"/>
    <p:sldId id="257" r:id="rId3"/>
    <p:sldId id="258" r:id="rId4"/>
    <p:sldId id="325" r:id="rId5"/>
    <p:sldId id="260" r:id="rId6"/>
    <p:sldId id="327" r:id="rId7"/>
    <p:sldId id="324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9" r:id="rId19"/>
    <p:sldId id="280" r:id="rId20"/>
    <p:sldId id="281" r:id="rId21"/>
    <p:sldId id="271" r:id="rId22"/>
    <p:sldId id="274" r:id="rId23"/>
    <p:sldId id="275" r:id="rId24"/>
    <p:sldId id="282" r:id="rId25"/>
    <p:sldId id="278" r:id="rId26"/>
    <p:sldId id="276" r:id="rId27"/>
    <p:sldId id="277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68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69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70" r:id="rId83"/>
    <p:sldId id="339" r:id="rId84"/>
    <p:sldId id="341" r:id="rId85"/>
    <p:sldId id="340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4703" autoAdjust="0"/>
  </p:normalViewPr>
  <p:slideViewPr>
    <p:cSldViewPr>
      <p:cViewPr varScale="1">
        <p:scale>
          <a:sx n="66" d="100"/>
          <a:sy n="66" d="100"/>
        </p:scale>
        <p:origin x="-17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7C398-E4CD-449D-83EC-77D452BFB72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0143B-41BD-40AD-B33E-0A11F8701EF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37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07.05.2015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Книга </a:t>
            </a:r>
            <a:r>
              <a:rPr lang="ru-RU" dirty="0" smtClean="0">
                <a:solidFill>
                  <a:schemeClr val="bg1"/>
                </a:solidFill>
              </a:rPr>
              <a:t>памяти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муниципального образования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Майск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5084297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4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Валиулин</a:t>
            </a:r>
            <a:r>
              <a:rPr lang="ru-RU" sz="3600" dirty="0" smtClean="0">
                <a:solidFill>
                  <a:schemeClr val="bg1"/>
                </a:solidFill>
              </a:rPr>
              <a:t> Петр Михайлович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(</a:t>
            </a:r>
            <a:r>
              <a:rPr lang="ru-RU" sz="3200" dirty="0" smtClean="0">
                <a:solidFill>
                  <a:schemeClr val="bg1"/>
                </a:solidFill>
              </a:rPr>
              <a:t>1924 -1985</a:t>
            </a:r>
            <a:r>
              <a:rPr lang="ru-RU" sz="3600" dirty="0" smtClean="0">
                <a:solidFill>
                  <a:schemeClr val="bg1"/>
                </a:solidFill>
              </a:rPr>
              <a:t>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600200"/>
            <a:ext cx="4402832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с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Хогот </a:t>
            </a:r>
            <a:r>
              <a:rPr lang="ru-RU" dirty="0" err="1">
                <a:solidFill>
                  <a:schemeClr val="bg1"/>
                </a:solidFill>
              </a:rPr>
              <a:t>Баяндаевского</a:t>
            </a:r>
            <a:r>
              <a:rPr lang="ru-RU" dirty="0">
                <a:solidFill>
                  <a:schemeClr val="bg1"/>
                </a:solidFill>
              </a:rPr>
              <a:t> района 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Призван </a:t>
            </a:r>
            <a:r>
              <a:rPr lang="ru-RU" dirty="0" err="1">
                <a:solidFill>
                  <a:schemeClr val="bg1"/>
                </a:solidFill>
              </a:rPr>
              <a:t>Боханским</a:t>
            </a:r>
            <a:r>
              <a:rPr lang="ru-RU" dirty="0">
                <a:solidFill>
                  <a:schemeClr val="bg1"/>
                </a:solidFill>
              </a:rPr>
              <a:t> РВК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Сержант 293-я </a:t>
            </a:r>
            <a:r>
              <a:rPr lang="ru-RU" dirty="0">
                <a:solidFill>
                  <a:schemeClr val="bg1"/>
                </a:solidFill>
              </a:rPr>
              <a:t>Краснознаменная стрелковая </a:t>
            </a:r>
            <a:r>
              <a:rPr lang="ru-RU" dirty="0" smtClean="0">
                <a:solidFill>
                  <a:schemeClr val="bg1"/>
                </a:solidFill>
              </a:rPr>
              <a:t>дивизия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2 формирования.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Боевой </a:t>
            </a:r>
            <a:r>
              <a:rPr lang="ru-RU" dirty="0" smtClean="0">
                <a:solidFill>
                  <a:schemeClr val="bg1"/>
                </a:solidFill>
              </a:rPr>
              <a:t>период 09.08.1945 - 03.09.1945г.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победу над Японией»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«20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«40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Орден «Отечественной </a:t>
            </a:r>
            <a:r>
              <a:rPr lang="ru-RU" dirty="0" smtClean="0">
                <a:solidFill>
                  <a:schemeClr val="bg1"/>
                </a:solidFill>
              </a:rPr>
              <a:t>Войны» </a:t>
            </a:r>
            <a:r>
              <a:rPr lang="en-US" dirty="0" smtClean="0">
                <a:solidFill>
                  <a:schemeClr val="bg1"/>
                </a:solidFill>
              </a:rPr>
              <a:t>II </a:t>
            </a:r>
            <a:r>
              <a:rPr lang="ru-RU" dirty="0" smtClean="0">
                <a:solidFill>
                  <a:schemeClr val="bg1"/>
                </a:solidFill>
              </a:rPr>
              <a:t>степени.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1026" name="Picture 2" descr="C:\Users\МО майск\Desktop\ПОБЕДА 2015\сканированые фото Малеева\сканер фото\Ветераны 001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096344" cy="404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4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Федор Захарович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(1919-1945)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</a:t>
            </a:r>
            <a:r>
              <a:rPr lang="ru-RU" dirty="0" err="1" smtClean="0">
                <a:solidFill>
                  <a:schemeClr val="bg1"/>
                </a:solidFill>
              </a:rPr>
              <a:t>д.Абрамовка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Призван </a:t>
            </a:r>
            <a:r>
              <a:rPr lang="ru-RU" dirty="0" err="1" smtClean="0">
                <a:solidFill>
                  <a:schemeClr val="bg1"/>
                </a:solidFill>
              </a:rPr>
              <a:t>Боханским</a:t>
            </a:r>
            <a:r>
              <a:rPr lang="ru-RU" dirty="0" smtClean="0">
                <a:solidFill>
                  <a:schemeClr val="bg1"/>
                </a:solidFill>
              </a:rPr>
              <a:t> РВК. Последнее </a:t>
            </a:r>
            <a:r>
              <a:rPr lang="ru-RU" dirty="0">
                <a:solidFill>
                  <a:schemeClr val="bg1"/>
                </a:solidFill>
              </a:rPr>
              <a:t>место </a:t>
            </a:r>
            <a:r>
              <a:rPr lang="ru-RU" dirty="0" smtClean="0">
                <a:solidFill>
                  <a:schemeClr val="bg1"/>
                </a:solidFill>
              </a:rPr>
              <a:t>службы 8 </a:t>
            </a:r>
            <a:r>
              <a:rPr lang="ru-RU" dirty="0">
                <a:solidFill>
                  <a:schemeClr val="bg1"/>
                </a:solidFill>
              </a:rPr>
              <a:t>кавалерийская дивизия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</a:t>
            </a:r>
            <a:r>
              <a:rPr lang="ru-RU" b="1" dirty="0" smtClean="0">
                <a:solidFill>
                  <a:schemeClr val="bg1"/>
                </a:solidFill>
              </a:rPr>
              <a:t>звание: </a:t>
            </a:r>
            <a:r>
              <a:rPr lang="ru-RU" dirty="0" smtClean="0">
                <a:solidFill>
                  <a:schemeClr val="bg1"/>
                </a:solidFill>
              </a:rPr>
              <a:t>рядовой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минометчик.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Убит 27.03.1945.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Н</a:t>
            </a:r>
            <a:r>
              <a:rPr lang="ru-RU" b="1" dirty="0" smtClean="0">
                <a:solidFill>
                  <a:schemeClr val="bg1"/>
                </a:solidFill>
              </a:rPr>
              <a:t>агражден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медалью «За отвагу» </a:t>
            </a:r>
          </a:p>
        </p:txBody>
      </p:sp>
    </p:spTree>
    <p:extLst>
      <p:ext uri="{BB962C8B-B14F-4D97-AF65-F5344CB8AC3E}">
        <p14:creationId xmlns:p14="http://schemas.microsoft.com/office/powerpoint/2010/main" val="3251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Федор Николаевич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(1922-1942)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3826768" cy="4497363"/>
          </a:xfrm>
        </p:spPr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Призван </a:t>
            </a:r>
            <a:r>
              <a:rPr lang="ru-RU" dirty="0" err="1" smtClean="0">
                <a:solidFill>
                  <a:schemeClr val="bg1"/>
                </a:solidFill>
              </a:rPr>
              <a:t>Боханским</a:t>
            </a:r>
            <a:r>
              <a:rPr lang="ru-RU" dirty="0" smtClean="0">
                <a:solidFill>
                  <a:schemeClr val="bg1"/>
                </a:solidFill>
              </a:rPr>
              <a:t> РВК в 1941 г. </a:t>
            </a:r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ропал без вести в 1942 г. 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9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Федор Осипович (Иосифович)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(1914-1941)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Призван в </a:t>
            </a:r>
            <a:r>
              <a:rPr lang="ru-RU" dirty="0" err="1" smtClean="0">
                <a:solidFill>
                  <a:schemeClr val="bg1"/>
                </a:solidFill>
              </a:rPr>
              <a:t>Боханском</a:t>
            </a:r>
            <a:r>
              <a:rPr lang="ru-RU" dirty="0" smtClean="0">
                <a:solidFill>
                  <a:schemeClr val="bg1"/>
                </a:solidFill>
              </a:rPr>
              <a:t> р-не ВТ Войск НКВД по Приморскому краю. Воинское звание: красноармеец. Осужден 01.11.1941г.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Похоленко</a:t>
            </a:r>
            <a:r>
              <a:rPr lang="ru-RU" sz="2800" dirty="0" smtClean="0">
                <a:solidFill>
                  <a:schemeClr val="bg1"/>
                </a:solidFill>
              </a:rPr>
              <a:t> Александр Константинович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(1913-1942)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Призван </a:t>
            </a:r>
            <a:r>
              <a:rPr lang="ru-RU" sz="2800" dirty="0" err="1" smtClean="0">
                <a:solidFill>
                  <a:schemeClr val="bg1"/>
                </a:solidFill>
              </a:rPr>
              <a:t>Боханским</a:t>
            </a:r>
            <a:r>
              <a:rPr lang="ru-RU" sz="2800" dirty="0" smtClean="0">
                <a:solidFill>
                  <a:schemeClr val="bg1"/>
                </a:solidFill>
              </a:rPr>
              <a:t> РВК в 1941г. Воинское звание: рядовой. Пропал без вести в 1942г.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Серебренников Иван Александрович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(1921-1942)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F:\ВОВ\ПАВШИЕ\Серебренников Иван Александрович\Серебренников Иван Александрович.htm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51352"/>
            <a:ext cx="4038600" cy="24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ВОВ\ПАВШИЕ\Серебренников Иван Александрович\Серебренников Иван Александрович.htm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73099"/>
            <a:ext cx="4038600" cy="358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1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Серебренников Михаил Петрович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(1921-1942)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д. </a:t>
            </a:r>
            <a:r>
              <a:rPr lang="ru-RU" dirty="0" err="1" smtClean="0">
                <a:solidFill>
                  <a:schemeClr val="bg1"/>
                </a:solidFill>
              </a:rPr>
              <a:t>Серебряковка</a:t>
            </a:r>
            <a:r>
              <a:rPr lang="ru-RU" dirty="0" smtClean="0">
                <a:solidFill>
                  <a:schemeClr val="bg1"/>
                </a:solidFill>
              </a:rPr>
              <a:t>. Призван </a:t>
            </a:r>
            <a:r>
              <a:rPr lang="ru-RU" dirty="0" err="1" smtClean="0">
                <a:solidFill>
                  <a:schemeClr val="bg1"/>
                </a:solidFill>
              </a:rPr>
              <a:t>Боханским</a:t>
            </a:r>
            <a:r>
              <a:rPr lang="ru-RU" dirty="0" smtClean="0">
                <a:solidFill>
                  <a:schemeClr val="bg1"/>
                </a:solidFill>
              </a:rPr>
              <a:t> РВК в 1941г. 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Последнее место </a:t>
            </a:r>
            <a:r>
              <a:rPr lang="ru-RU" dirty="0" smtClean="0">
                <a:solidFill>
                  <a:schemeClr val="bg1"/>
                </a:solidFill>
              </a:rPr>
              <a:t>службы 40 </a:t>
            </a:r>
            <a:r>
              <a:rPr lang="ru-RU" dirty="0" err="1">
                <a:solidFill>
                  <a:schemeClr val="bg1"/>
                </a:solidFill>
              </a:rPr>
              <a:t>Арм</a:t>
            </a:r>
            <a:r>
              <a:rPr lang="ru-RU" dirty="0">
                <a:solidFill>
                  <a:schemeClr val="bg1"/>
                </a:solidFill>
              </a:rPr>
              <a:t>. 61 СП 45 </a:t>
            </a:r>
            <a:r>
              <a:rPr lang="ru-RU" dirty="0" smtClean="0">
                <a:solidFill>
                  <a:schemeClr val="bg1"/>
                </a:solidFill>
              </a:rPr>
              <a:t>СД.</a:t>
            </a:r>
            <a:r>
              <a:rPr lang="ru-RU" dirty="0">
                <a:solidFill>
                  <a:schemeClr val="bg1"/>
                </a:solidFill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</a:t>
            </a:r>
            <a:r>
              <a:rPr lang="ru-RU" b="1" dirty="0" smtClean="0">
                <a:solidFill>
                  <a:schemeClr val="bg1"/>
                </a:solidFill>
              </a:rPr>
              <a:t>звание: </a:t>
            </a:r>
            <a:r>
              <a:rPr lang="ru-RU" dirty="0" smtClean="0">
                <a:solidFill>
                  <a:schemeClr val="bg1"/>
                </a:solidFill>
              </a:rPr>
              <a:t>красноармеец </a:t>
            </a:r>
            <a:r>
              <a:rPr lang="ru-RU" dirty="0">
                <a:solidFill>
                  <a:schemeClr val="bg1"/>
                </a:solidFill>
              </a:rPr>
              <a:t>- связной командира 4 роты 253 Стрелкового полка, 45-й Волынской, ордена Ленина Краснознамённой стрелковой дивизии геройски погиб 30 марта 1942 </a:t>
            </a:r>
            <a:r>
              <a:rPr lang="ru-RU" dirty="0" smtClean="0">
                <a:solidFill>
                  <a:schemeClr val="bg1"/>
                </a:solidFill>
              </a:rPr>
              <a:t>года. </a:t>
            </a:r>
            <a:r>
              <a:rPr lang="ru-RU" dirty="0">
                <a:solidFill>
                  <a:schemeClr val="bg1"/>
                </a:solidFill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Первичное место </a:t>
            </a:r>
            <a:r>
              <a:rPr lang="ru-RU" dirty="0" smtClean="0">
                <a:solidFill>
                  <a:schemeClr val="bg1"/>
                </a:solidFill>
              </a:rPr>
              <a:t>захоронения Курская </a:t>
            </a:r>
            <a:r>
              <a:rPr lang="ru-RU" dirty="0">
                <a:solidFill>
                  <a:schemeClr val="bg1"/>
                </a:solidFill>
              </a:rPr>
              <a:t>обл., </a:t>
            </a:r>
            <a:r>
              <a:rPr lang="ru-RU" dirty="0" err="1">
                <a:solidFill>
                  <a:schemeClr val="bg1"/>
                </a:solidFill>
              </a:rPr>
              <a:t>Солнцевский</a:t>
            </a:r>
            <a:r>
              <a:rPr lang="ru-RU" dirty="0">
                <a:solidFill>
                  <a:schemeClr val="bg1"/>
                </a:solidFill>
              </a:rPr>
              <a:t> р-н, </a:t>
            </a:r>
            <a:r>
              <a:rPr lang="ru-RU" dirty="0" err="1">
                <a:solidFill>
                  <a:schemeClr val="bg1"/>
                </a:solidFill>
              </a:rPr>
              <a:t>Лещино-Плотавский</a:t>
            </a:r>
            <a:r>
              <a:rPr lang="ru-RU" dirty="0">
                <a:solidFill>
                  <a:schemeClr val="bg1"/>
                </a:solidFill>
              </a:rPr>
              <a:t> с/с, с. </a:t>
            </a:r>
            <a:r>
              <a:rPr lang="ru-RU" dirty="0" smtClean="0">
                <a:solidFill>
                  <a:schemeClr val="bg1"/>
                </a:solidFill>
              </a:rPr>
              <a:t>Лещ-Плота.</a:t>
            </a:r>
            <a:r>
              <a:rPr lang="ru-RU" dirty="0">
                <a:solidFill>
                  <a:schemeClr val="bg1"/>
                </a:solidFill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П</a:t>
            </a:r>
            <a:r>
              <a:rPr lang="ru-RU" b="1" dirty="0" smtClean="0">
                <a:solidFill>
                  <a:schemeClr val="bg1"/>
                </a:solidFill>
              </a:rPr>
              <a:t>осмертно </a:t>
            </a:r>
            <a:r>
              <a:rPr lang="ru-RU" b="1" dirty="0">
                <a:solidFill>
                  <a:schemeClr val="bg1"/>
                </a:solidFill>
              </a:rPr>
              <a:t>награжден </a:t>
            </a:r>
            <a:r>
              <a:rPr lang="ru-RU" dirty="0">
                <a:solidFill>
                  <a:schemeClr val="bg1"/>
                </a:solidFill>
              </a:rPr>
              <a:t>орденом </a:t>
            </a:r>
            <a:r>
              <a:rPr lang="ru-RU" dirty="0" smtClean="0">
                <a:solidFill>
                  <a:schemeClr val="bg1"/>
                </a:solidFill>
              </a:rPr>
              <a:t>«Красной Звезды».</a:t>
            </a:r>
            <a:endParaRPr lang="ru-RU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2050" name="Picture 2" descr="F:\ВОВ\ПАВШИЕ\Серебренников Михаил Петрович\Серебренников Мих Петр Кр Зв посмертно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99" y="1600200"/>
            <a:ext cx="320440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1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Серебренников Петр Иванович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(1921-1941)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F:\ВОВ\ПАВШИЕ\Серебренников Петр Иванович\Серебренников петр иван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6707"/>
            <a:ext cx="4038600" cy="287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ВОВ\ПАВШИЕ\Серебренников Петр Иванович\Серебренников петр иванович.jp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13633"/>
            <a:ext cx="4038600" cy="289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Тириков</a:t>
            </a:r>
            <a:r>
              <a:rPr lang="ru-RU" sz="2800" dirty="0" smtClean="0">
                <a:solidFill>
                  <a:schemeClr val="bg1"/>
                </a:solidFill>
              </a:rPr>
              <a:t> Гавриил Сергеевич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(1914-1942)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д. Летники </a:t>
            </a:r>
            <a:r>
              <a:rPr lang="ru-RU" dirty="0" err="1" smtClean="0">
                <a:solidFill>
                  <a:schemeClr val="bg1"/>
                </a:solidFill>
              </a:rPr>
              <a:t>Боханский</a:t>
            </a:r>
            <a:r>
              <a:rPr lang="ru-RU" dirty="0" smtClean="0">
                <a:solidFill>
                  <a:schemeClr val="bg1"/>
                </a:solidFill>
              </a:rPr>
              <a:t> р-он. Призван </a:t>
            </a:r>
            <a:r>
              <a:rPr lang="ru-RU" dirty="0" err="1" smtClean="0">
                <a:solidFill>
                  <a:schemeClr val="bg1"/>
                </a:solidFill>
              </a:rPr>
              <a:t>Боханским</a:t>
            </a:r>
            <a:r>
              <a:rPr lang="ru-RU" dirty="0" smtClean="0">
                <a:solidFill>
                  <a:schemeClr val="bg1"/>
                </a:solidFill>
              </a:rPr>
              <a:t> РВК в 1941г. Пропал без вести в 1942г.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F:\ВОВ\ПАВШИЕ\Тириков Гавриил Сергеевич\Тириков Гавриил Сергеевич.jpg 2.jpg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27" y="1600200"/>
            <a:ext cx="322094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2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Тириков</a:t>
            </a:r>
            <a:r>
              <a:rPr lang="ru-RU" sz="2800" dirty="0" smtClean="0">
                <a:solidFill>
                  <a:schemeClr val="bg1"/>
                </a:solidFill>
              </a:rPr>
              <a:t> Георгий Петрович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(1897-1942)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5122" name="Picture 2" descr="F:\ВОВ\ПАВШИЕ\Тириков Георгий Петрович\Тириков Георгий Петр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06970"/>
            <a:ext cx="4038600" cy="27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2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Тириков</a:t>
            </a:r>
            <a:r>
              <a:rPr lang="ru-RU" sz="2800" dirty="0" smtClean="0">
                <a:solidFill>
                  <a:schemeClr val="bg1"/>
                </a:solidFill>
              </a:rPr>
              <a:t> Максим Никитович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(1916-1945)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5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Ворожбит</a:t>
            </a:r>
            <a:r>
              <a:rPr lang="ru-RU" sz="3600" dirty="0" smtClean="0">
                <a:solidFill>
                  <a:schemeClr val="bg1"/>
                </a:solidFill>
              </a:rPr>
              <a:t> Иван Яковлевич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(1914-1983)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600200"/>
            <a:ext cx="4402832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 smtClean="0">
                <a:solidFill>
                  <a:schemeClr val="bg1"/>
                </a:solidFill>
              </a:rPr>
              <a:t>Воинское звание</a:t>
            </a:r>
            <a:r>
              <a:rPr lang="ru-RU" sz="3400" b="1" dirty="0">
                <a:solidFill>
                  <a:schemeClr val="bg1"/>
                </a:solidFill>
              </a:rPr>
              <a:t>: </a:t>
            </a:r>
            <a:r>
              <a:rPr lang="ru-RU" sz="3400" dirty="0">
                <a:solidFill>
                  <a:schemeClr val="bg1"/>
                </a:solidFill>
              </a:rPr>
              <a:t>ефрейтор шофер 129-й роты управления, 129-я отдельная танковая Черниговская бригада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solidFill>
                  <a:schemeClr val="bg1"/>
                </a:solidFill>
              </a:rPr>
              <a:t>в РККА с 1941 года Место призыва: Ново-</a:t>
            </a:r>
            <a:r>
              <a:rPr lang="ru-RU" sz="3400" dirty="0" err="1">
                <a:solidFill>
                  <a:schemeClr val="bg1"/>
                </a:solidFill>
              </a:rPr>
              <a:t>Ушицкий</a:t>
            </a:r>
            <a:r>
              <a:rPr lang="ru-RU" sz="3400" dirty="0">
                <a:solidFill>
                  <a:schemeClr val="bg1"/>
                </a:solidFill>
              </a:rPr>
              <a:t> РВК, Украинская ССР, Каменец-Подольская обл., Ново-</a:t>
            </a:r>
            <a:r>
              <a:rPr lang="ru-RU" sz="3400" dirty="0" err="1">
                <a:solidFill>
                  <a:schemeClr val="bg1"/>
                </a:solidFill>
              </a:rPr>
              <a:t>Ушицкий</a:t>
            </a:r>
            <a:r>
              <a:rPr lang="ru-RU" sz="3400" dirty="0">
                <a:solidFill>
                  <a:schemeClr val="bg1"/>
                </a:solidFill>
              </a:rPr>
              <a:t> р-н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Бригада </a:t>
            </a:r>
            <a:r>
              <a:rPr lang="ru-RU" sz="3400" dirty="0">
                <a:solidFill>
                  <a:schemeClr val="bg1"/>
                </a:solidFill>
              </a:rPr>
              <a:t>сформирована на базе 12-й танковой дивизии в период с 1 по 13 сентября 1941 г. в Харькове в составе Юго-Западного фронта.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4 </a:t>
            </a:r>
            <a:r>
              <a:rPr lang="ru-RU" sz="3400" dirty="0">
                <a:solidFill>
                  <a:schemeClr val="bg1"/>
                </a:solidFill>
              </a:rPr>
              <a:t>января 1944 г. выведена в резерв </a:t>
            </a:r>
            <a:r>
              <a:rPr lang="ru-RU" sz="3400" dirty="0" err="1">
                <a:solidFill>
                  <a:schemeClr val="bg1"/>
                </a:solidFill>
              </a:rPr>
              <a:t>Стаки</a:t>
            </a:r>
            <a:r>
              <a:rPr lang="ru-RU" sz="3400" dirty="0">
                <a:solidFill>
                  <a:schemeClr val="bg1"/>
                </a:solidFill>
              </a:rPr>
              <a:t> ВГК в г. Чугуев.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solidFill>
                  <a:schemeClr val="bg1"/>
                </a:solidFill>
              </a:rPr>
              <a:t>Приказом Заместителя НКО № 0041сс от 28 августа 1944 г. переформирована в 4-ю учебную танковую Черниговскую бригаду</a:t>
            </a:r>
            <a:r>
              <a:rPr lang="ru-RU" sz="3400" dirty="0" smtClean="0">
                <a:solidFill>
                  <a:schemeClr val="bg1"/>
                </a:solidFill>
              </a:rPr>
              <a:t>.</a:t>
            </a:r>
            <a:r>
              <a:rPr lang="ru-RU" sz="3400" dirty="0">
                <a:solidFill>
                  <a:schemeClr val="bg1"/>
                </a:solidFill>
              </a:rPr>
              <a:t> </a:t>
            </a:r>
            <a:endParaRPr lang="ru-RU" sz="3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 smtClean="0">
                <a:solidFill>
                  <a:schemeClr val="bg1"/>
                </a:solidFill>
              </a:rPr>
              <a:t>Награжден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chemeClr val="bg1"/>
                </a:solidFill>
              </a:rPr>
              <a:t>Медаль «За боевые заслуги» 25.12.1943г.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 smtClean="0">
                <a:solidFill>
                  <a:schemeClr val="bg1"/>
                </a:solidFill>
              </a:rPr>
              <a:t>Медаль </a:t>
            </a:r>
            <a:r>
              <a:rPr lang="ru-RU" sz="3400" b="1" dirty="0">
                <a:solidFill>
                  <a:schemeClr val="bg1"/>
                </a:solidFill>
              </a:rPr>
              <a:t>«За победу над Германией»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chemeClr val="bg1"/>
                </a:solidFill>
              </a:rPr>
              <a:t>Боевой подвиг: </a:t>
            </a:r>
            <a:r>
              <a:rPr lang="ru-RU" sz="3400" b="1" i="1" dirty="0">
                <a:solidFill>
                  <a:schemeClr val="bg1"/>
                </a:solidFill>
              </a:rPr>
              <a:t>- </a:t>
            </a:r>
            <a:r>
              <a:rPr lang="ru-RU" sz="3400" i="1" dirty="0">
                <a:solidFill>
                  <a:schemeClr val="bg1"/>
                </a:solidFill>
              </a:rPr>
              <a:t>«Шофер – ефрейтор </a:t>
            </a:r>
            <a:r>
              <a:rPr lang="ru-RU" sz="3400" i="1" dirty="0" err="1">
                <a:solidFill>
                  <a:schemeClr val="bg1"/>
                </a:solidFill>
              </a:rPr>
              <a:t>Ворожбит</a:t>
            </a:r>
            <a:r>
              <a:rPr lang="ru-RU" sz="3400" i="1" dirty="0">
                <a:solidFill>
                  <a:schemeClr val="bg1"/>
                </a:solidFill>
              </a:rPr>
              <a:t> участник Отечественной войны с первых дней ее начала.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i="1" dirty="0">
                <a:solidFill>
                  <a:schemeClr val="bg1"/>
                </a:solidFill>
              </a:rPr>
              <a:t>В боях с немецко-фашистскими захватчиками проявил себя как смелый, мужественный и находчивый боец Красной Армии. Работая шофером машины ГАЗ-АА всегда проявляет много заботы о сбережении материальной части. За время участия в бою, его машина неоднократно находилась под артиллерийским обстрелом противника, но ефрейтор </a:t>
            </a:r>
            <a:r>
              <a:rPr lang="ru-RU" sz="3400" i="1" dirty="0" err="1">
                <a:solidFill>
                  <a:schemeClr val="bg1"/>
                </a:solidFill>
              </a:rPr>
              <a:t>Ворожбит</a:t>
            </a:r>
            <a:r>
              <a:rPr lang="ru-RU" sz="3400" i="1" dirty="0">
                <a:solidFill>
                  <a:schemeClr val="bg1"/>
                </a:solidFill>
              </a:rPr>
              <a:t> не теряя самообладания всегда выводил машину в полной исправности.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i="1" dirty="0">
                <a:solidFill>
                  <a:schemeClr val="bg1"/>
                </a:solidFill>
              </a:rPr>
              <a:t>7-го декабря 1943 года, когда машина находилась в ремонте и вражеская авиация производила бомбардировку данного района, ефрейтор </a:t>
            </a:r>
            <a:r>
              <a:rPr lang="ru-RU" sz="3400" i="1" dirty="0" err="1">
                <a:solidFill>
                  <a:schemeClr val="bg1"/>
                </a:solidFill>
              </a:rPr>
              <a:t>Ворожбит</a:t>
            </a:r>
            <a:r>
              <a:rPr lang="ru-RU" sz="3400" i="1" dirty="0">
                <a:solidFill>
                  <a:schemeClr val="bg1"/>
                </a:solidFill>
              </a:rPr>
              <a:t>, проявив исключительную энергичность, собрал машину и вывел из зоны бомбардировки, чем спас свою машину. Своим самоотверженным трудом, беззаветным служением Красной Армии, ефрейтор </a:t>
            </a:r>
            <a:r>
              <a:rPr lang="ru-RU" sz="3400" i="1" dirty="0" err="1">
                <a:solidFill>
                  <a:schemeClr val="bg1"/>
                </a:solidFill>
              </a:rPr>
              <a:t>Ворожбит</a:t>
            </a:r>
            <a:r>
              <a:rPr lang="ru-RU" sz="3400" i="1" dirty="0">
                <a:solidFill>
                  <a:schemeClr val="bg1"/>
                </a:solidFill>
              </a:rPr>
              <a:t> заслужил любовь и уважение бойцов и командиров своей части.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i="1" dirty="0">
                <a:solidFill>
                  <a:schemeClr val="bg1"/>
                </a:solidFill>
              </a:rPr>
              <a:t>За мужество и отвагу, проявленную в боях с немецко-фашистскими оккупантами, ефрейтор </a:t>
            </a:r>
            <a:r>
              <a:rPr lang="ru-RU" sz="3400" i="1" dirty="0" err="1">
                <a:solidFill>
                  <a:schemeClr val="bg1"/>
                </a:solidFill>
              </a:rPr>
              <a:t>Ворожбит</a:t>
            </a:r>
            <a:r>
              <a:rPr lang="ru-RU" sz="3400" i="1" dirty="0">
                <a:solidFill>
                  <a:schemeClr val="bg1"/>
                </a:solidFill>
              </a:rPr>
              <a:t> </a:t>
            </a:r>
            <a:r>
              <a:rPr lang="ru-RU" sz="3400" i="1" dirty="0" err="1">
                <a:solidFill>
                  <a:schemeClr val="bg1"/>
                </a:solidFill>
              </a:rPr>
              <a:t>достоен</a:t>
            </a:r>
            <a:r>
              <a:rPr lang="ru-RU" sz="3400" i="1" dirty="0">
                <a:solidFill>
                  <a:schemeClr val="bg1"/>
                </a:solidFill>
              </a:rPr>
              <a:t> правительственной награды – медалью «За боевые заслуги» - Командир 129 роты управления, капитан Баранов.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Похоронен </a:t>
            </a:r>
            <a:r>
              <a:rPr lang="ru-RU" sz="3400" dirty="0">
                <a:solidFill>
                  <a:schemeClr val="bg1"/>
                </a:solidFill>
              </a:rPr>
              <a:t>в </a:t>
            </a:r>
            <a:r>
              <a:rPr lang="ru-RU" sz="3400" dirty="0" smtClean="0">
                <a:solidFill>
                  <a:schemeClr val="bg1"/>
                </a:solidFill>
              </a:rPr>
              <a:t>с. </a:t>
            </a:r>
            <a:r>
              <a:rPr lang="ru-RU" sz="3400" dirty="0" err="1" smtClean="0">
                <a:solidFill>
                  <a:schemeClr val="bg1"/>
                </a:solidFill>
              </a:rPr>
              <a:t>Майск</a:t>
            </a:r>
            <a:r>
              <a:rPr lang="ru-RU" sz="3400" dirty="0" smtClean="0">
                <a:solidFill>
                  <a:schemeClr val="bg1"/>
                </a:solidFill>
              </a:rPr>
              <a:t>. </a:t>
            </a:r>
            <a:endParaRPr lang="ru-RU" sz="34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122" name="Picture 2" descr="C:\Users\User\Desktop\Майская\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9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Ткаченко Владимир Исаакович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(1926-1945)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146" name="Picture 2" descr="F:\ВОВ\ПАВШИЕ\Ткаченко Владимир Исакович\ткаченко владимир исак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5732"/>
            <a:ext cx="4038600" cy="28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ВОВ\ПАВШИЕ\Ткаченко Владимир Исакович\ткаченко владимир исакович.jp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649" y="1600200"/>
            <a:ext cx="317170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8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Тюрнев</a:t>
            </a:r>
            <a:r>
              <a:rPr lang="ru-RU" sz="2800" dirty="0" smtClean="0">
                <a:solidFill>
                  <a:schemeClr val="bg1"/>
                </a:solidFill>
              </a:rPr>
              <a:t> Михаил Антонович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(1926-1944)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170" name="Picture 2" descr="F:\ВОВ\ПАВШИЕ\Тюрнев Михаил Антонович\Тюрнев  Михаил Антон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1228"/>
            <a:ext cx="4038600" cy="28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ВОВ\ПАВШИЕ\Тюрнев Михаил Антонович\Тюрнев Михаил Антонович.jp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74401"/>
            <a:ext cx="4038600" cy="277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9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Дерюгин</a:t>
            </a:r>
            <a:r>
              <a:rPr lang="ru-RU" sz="2800" dirty="0" smtClean="0">
                <a:solidFill>
                  <a:schemeClr val="bg1"/>
                </a:solidFill>
              </a:rPr>
              <a:t> Иннокентий Васильевич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(1907-1961)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1" name="Picture 3" descr="C:\Users\User\Desktop\Майская\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1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Дранишников Петр </a:t>
            </a:r>
            <a:r>
              <a:rPr lang="ru-RU" dirty="0" err="1" smtClean="0">
                <a:solidFill>
                  <a:schemeClr val="bg1"/>
                </a:solidFill>
              </a:rPr>
              <a:t>Емельянович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(1906-1988)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д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Тюрневка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Воинское звание: Красноармеец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Награжден орденом Красной Звезды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за Победу Над Германией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Юбилейными медалями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User\Desktop\Майская\Дранишников Петр Емельян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5" y="1600200"/>
            <a:ext cx="33954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Ершов Филипп Андреевич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(1913-1969)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User\Desktop\Майская\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1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Исаев Алексей Ильич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(</a:t>
            </a:r>
            <a:r>
              <a:rPr lang="ru-RU" sz="3200" dirty="0" smtClean="0">
                <a:solidFill>
                  <a:schemeClr val="bg1"/>
                </a:solidFill>
              </a:rPr>
              <a:t>1925-1989</a:t>
            </a:r>
            <a:r>
              <a:rPr lang="ru-RU" sz="3600" dirty="0" smtClean="0">
                <a:solidFill>
                  <a:schemeClr val="bg1"/>
                </a:solidFill>
              </a:rPr>
              <a:t>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Алексеевском районе ТАССР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рядовой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57-й полк </a:t>
            </a:r>
            <a:r>
              <a:rPr lang="ru-RU" dirty="0" err="1">
                <a:solidFill>
                  <a:schemeClr val="bg1"/>
                </a:solidFill>
              </a:rPr>
              <a:t>Химгановской</a:t>
            </a:r>
            <a:r>
              <a:rPr lang="ru-RU" dirty="0">
                <a:solidFill>
                  <a:schemeClr val="bg1"/>
                </a:solidFill>
              </a:rPr>
              <a:t> дивизии, 24-й отдельный легкий батальон с 1943-1945гг.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33 отдельный танковый батальон.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</a:t>
            </a:r>
            <a:r>
              <a:rPr lang="ru-RU" b="1" dirty="0">
                <a:solidFill>
                  <a:schemeClr val="bg1"/>
                </a:solidFill>
              </a:rPr>
              <a:t>: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Победу над Японией»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«40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«МНР»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«30 </a:t>
            </a:r>
            <a:r>
              <a:rPr lang="ru-RU" dirty="0">
                <a:solidFill>
                  <a:schemeClr val="bg1"/>
                </a:solidFill>
              </a:rPr>
              <a:t>лет Советской </a:t>
            </a:r>
            <a:r>
              <a:rPr lang="ru-RU" dirty="0" smtClean="0">
                <a:solidFill>
                  <a:schemeClr val="bg1"/>
                </a:solidFill>
              </a:rPr>
              <a:t>Армии»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1266" name="Picture 2" descr="C:\Users\User\Desktop\Майская\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98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Казаков Александр </a:t>
            </a:r>
            <a:r>
              <a:rPr lang="ru-RU" sz="3600" dirty="0" err="1" smtClean="0">
                <a:solidFill>
                  <a:schemeClr val="bg1"/>
                </a:solidFill>
              </a:rPr>
              <a:t>Епифанович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(</a:t>
            </a:r>
            <a:r>
              <a:rPr lang="ru-RU" sz="3200" dirty="0" smtClean="0">
                <a:solidFill>
                  <a:schemeClr val="bg1"/>
                </a:solidFill>
              </a:rPr>
              <a:t>1893-1973</a:t>
            </a:r>
            <a:r>
              <a:rPr lang="ru-RU" sz="3600" dirty="0" smtClean="0">
                <a:solidFill>
                  <a:schemeClr val="bg1"/>
                </a:solidFill>
              </a:rPr>
              <a:t>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Приехал </a:t>
            </a:r>
            <a:r>
              <a:rPr lang="ru-RU" dirty="0">
                <a:solidFill>
                  <a:schemeClr val="bg1"/>
                </a:solidFill>
              </a:rPr>
              <a:t>в 1935 году с Татарстана. </a:t>
            </a:r>
            <a:r>
              <a:rPr lang="ru-RU" dirty="0" smtClean="0">
                <a:solidFill>
                  <a:schemeClr val="bg1"/>
                </a:solidFill>
              </a:rPr>
              <a:t>Семья проживала в </a:t>
            </a:r>
            <a:r>
              <a:rPr lang="ru-RU" dirty="0" err="1">
                <a:solidFill>
                  <a:schemeClr val="bg1"/>
                </a:solidFill>
              </a:rPr>
              <a:t>Шлюндихе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Был </a:t>
            </a:r>
            <a:r>
              <a:rPr lang="ru-RU" dirty="0">
                <a:solidFill>
                  <a:schemeClr val="bg1"/>
                </a:solidFill>
              </a:rPr>
              <a:t>на войне.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По </a:t>
            </a:r>
            <a:r>
              <a:rPr lang="ru-RU" dirty="0">
                <a:solidFill>
                  <a:schemeClr val="bg1"/>
                </a:solidFill>
              </a:rPr>
              <a:t>семейным обстоятельствам вызвали с фронта</a:t>
            </a:r>
            <a:r>
              <a:rPr lang="ru-RU" dirty="0"/>
              <a:t>.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12290" name="Picture 2" descr="C:\Users\User\Desktop\Майская\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effectLst/>
              </a:rPr>
              <a:t>Кононов </a:t>
            </a:r>
            <a:r>
              <a:rPr lang="ru-RU" sz="2800" dirty="0" smtClean="0">
                <a:solidFill>
                  <a:schemeClr val="bg1"/>
                </a:solidFill>
                <a:effectLst/>
              </a:rPr>
              <a:t>Николай Филиппович</a:t>
            </a:r>
            <a:r>
              <a:rPr lang="ru-RU" sz="2800" dirty="0">
                <a:solidFill>
                  <a:schemeClr val="bg1"/>
                </a:solidFill>
                <a:effectLst/>
              </a:rPr>
              <a:t/>
            </a:r>
            <a:br>
              <a:rPr lang="ru-RU" sz="2800" dirty="0">
                <a:solidFill>
                  <a:schemeClr val="bg1"/>
                </a:solidFill>
                <a:effectLst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</a:rPr>
              <a:t>(1926-1997)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Родился </a:t>
            </a: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г. Лозовая Харьковской области.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Воинское </a:t>
            </a:r>
            <a:r>
              <a:rPr lang="ru-RU" b="1" dirty="0">
                <a:solidFill>
                  <a:schemeClr val="bg1"/>
                </a:solidFill>
              </a:rPr>
              <a:t>звание: </a:t>
            </a:r>
            <a:r>
              <a:rPr lang="ru-RU" dirty="0" smtClean="0">
                <a:solidFill>
                  <a:schemeClr val="bg1"/>
                </a:solidFill>
              </a:rPr>
              <a:t>рядовой.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Награды: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Орден «Отечественной войны»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Отвагу»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взятия Берлина»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победу над  Германией»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 smtClean="0">
                <a:solidFill>
                  <a:schemeClr val="bg1"/>
                </a:solidFill>
              </a:rPr>
              <a:t>«20 лет победы» 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«30 лет </a:t>
            </a:r>
            <a:r>
              <a:rPr lang="ru-RU" dirty="0" smtClean="0">
                <a:solidFill>
                  <a:schemeClr val="bg1"/>
                </a:solidFill>
              </a:rPr>
              <a:t>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«40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«50 лет </a:t>
            </a:r>
            <a:r>
              <a:rPr lang="ru-RU" dirty="0" smtClean="0">
                <a:solidFill>
                  <a:schemeClr val="bg1"/>
                </a:solidFill>
              </a:rPr>
              <a:t>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«60 лет Советской Армии </a:t>
            </a:r>
            <a:r>
              <a:rPr lang="ru-RU" dirty="0" smtClean="0">
                <a:solidFill>
                  <a:schemeClr val="bg1"/>
                </a:solidFill>
              </a:rPr>
              <a:t>и     </a:t>
            </a:r>
            <a:r>
              <a:rPr lang="ru-RU" dirty="0">
                <a:solidFill>
                  <a:schemeClr val="bg1"/>
                </a:solidFill>
              </a:rPr>
              <a:t>Флота</a:t>
            </a:r>
            <a:r>
              <a:rPr lang="ru-RU" dirty="0" smtClean="0">
                <a:solidFill>
                  <a:schemeClr val="bg1"/>
                </a:solidFill>
              </a:rPr>
              <a:t>»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3314" name="Picture 2" descr="C:\Users\User\Desktop\Майская\Кононов Николай Филипп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5" y="1600200"/>
            <a:ext cx="339050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Корнышкова</a:t>
            </a:r>
            <a:r>
              <a:rPr lang="ru-RU" sz="2800" dirty="0" smtClean="0">
                <a:solidFill>
                  <a:schemeClr val="bg1"/>
                </a:solidFill>
              </a:rPr>
              <a:t>  Варвара Тимофеевна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(1922-2010)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14338" name="Picture 2" descr="C:\Users\User\Desktop\Майская\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6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Кудряшов Николай Васильевич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(1907-1966)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Майская\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5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/>
              </a:rPr>
              <a:t>Алексеев </a:t>
            </a:r>
            <a:r>
              <a:rPr lang="ru-RU" sz="2800" dirty="0">
                <a:solidFill>
                  <a:schemeClr val="bg1"/>
                </a:solidFill>
                <a:effectLst/>
              </a:rPr>
              <a:t>Михаил </a:t>
            </a:r>
            <a:r>
              <a:rPr lang="ru-RU" sz="2800" dirty="0" err="1">
                <a:solidFill>
                  <a:schemeClr val="bg1"/>
                </a:solidFill>
                <a:effectLst/>
              </a:rPr>
              <a:t>Саввич</a:t>
            </a:r>
            <a:r>
              <a:rPr lang="ru-RU" sz="2800" dirty="0">
                <a:solidFill>
                  <a:schemeClr val="bg1"/>
                </a:solidFill>
                <a:effectLst/>
              </a:rPr>
              <a:t> 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</a:rPr>
              <a:t>(1926-2003)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556792"/>
            <a:ext cx="4182616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Родился </a:t>
            </a:r>
            <a:r>
              <a:rPr lang="ru-RU" sz="2800" dirty="0">
                <a:solidFill>
                  <a:schemeClr val="bg1"/>
                </a:solidFill>
              </a:rPr>
              <a:t>в д. Ленск, </a:t>
            </a:r>
            <a:r>
              <a:rPr lang="ru-RU" sz="2800" dirty="0" err="1">
                <a:solidFill>
                  <a:schemeClr val="bg1"/>
                </a:solidFill>
              </a:rPr>
              <a:t>Качугского</a:t>
            </a:r>
            <a:r>
              <a:rPr lang="ru-RU" sz="2800" dirty="0">
                <a:solidFill>
                  <a:schemeClr val="bg1"/>
                </a:solidFill>
              </a:rPr>
              <a:t>  </a:t>
            </a:r>
            <a:r>
              <a:rPr lang="ru-RU" sz="2800" dirty="0" smtClean="0">
                <a:solidFill>
                  <a:schemeClr val="bg1"/>
                </a:solidFill>
              </a:rPr>
              <a:t>района, Иркутской области.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Воинское </a:t>
            </a:r>
            <a:r>
              <a:rPr lang="ru-RU" sz="2800" b="1" dirty="0" smtClean="0">
                <a:solidFill>
                  <a:schemeClr val="bg1"/>
                </a:solidFill>
              </a:rPr>
              <a:t>звание: </a:t>
            </a:r>
            <a:r>
              <a:rPr lang="ru-RU" sz="2800" dirty="0" smtClean="0">
                <a:solidFill>
                  <a:schemeClr val="bg1"/>
                </a:solidFill>
              </a:rPr>
              <a:t>рядовой. 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В РККА  с ноября </a:t>
            </a:r>
            <a:r>
              <a:rPr lang="ru-RU" sz="2800" dirty="0">
                <a:solidFill>
                  <a:schemeClr val="bg1"/>
                </a:solidFill>
              </a:rPr>
              <a:t>1943г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r>
              <a:rPr lang="ru-RU" sz="2800" dirty="0" smtClean="0">
                <a:solidFill>
                  <a:schemeClr val="bg1"/>
                </a:solidFill>
              </a:rPr>
              <a:t>Ушел в запас в марте </a:t>
            </a:r>
            <a:r>
              <a:rPr lang="ru-RU" sz="2800" dirty="0">
                <a:solidFill>
                  <a:schemeClr val="bg1"/>
                </a:solidFill>
              </a:rPr>
              <a:t>1950г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Награды: </a:t>
            </a:r>
            <a:endParaRPr lang="ru-RU" sz="2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Медаль</a:t>
            </a:r>
            <a:r>
              <a:rPr lang="ru-RU" sz="2800" dirty="0">
                <a:solidFill>
                  <a:schemeClr val="bg1"/>
                </a:solidFill>
              </a:rPr>
              <a:t>: «За победу над 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Японией»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Медаль : 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Орден «Отечественной войны» </a:t>
            </a:r>
            <a:r>
              <a:rPr lang="ru-RU" sz="2800" dirty="0">
                <a:solidFill>
                  <a:schemeClr val="bg1"/>
                </a:solidFill>
              </a:rPr>
              <a:t>II </a:t>
            </a:r>
            <a:r>
              <a:rPr lang="ru-RU" sz="2800" dirty="0" smtClean="0">
                <a:solidFill>
                  <a:schemeClr val="bg1"/>
                </a:solidFill>
              </a:rPr>
              <a:t>степени.</a:t>
            </a:r>
            <a:endParaRPr lang="ru-RU" sz="2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Похоронен </a:t>
            </a:r>
            <a:r>
              <a:rPr lang="ru-RU" sz="2800" dirty="0">
                <a:solidFill>
                  <a:schemeClr val="bg1"/>
                </a:solidFill>
              </a:rPr>
              <a:t>в </a:t>
            </a:r>
            <a:r>
              <a:rPr lang="ru-RU" sz="2800" dirty="0" err="1">
                <a:solidFill>
                  <a:schemeClr val="bg1"/>
                </a:solidFill>
              </a:rPr>
              <a:t>с.Майск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  <a:p>
            <a:pPr marL="13716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 descr="C:\Users\User\Desktop\Майская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7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Кудряшов Пётр Васильевич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(1912-1975)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Майская\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Листвянский </a:t>
            </a:r>
            <a:r>
              <a:rPr lang="ru-RU" sz="2800" dirty="0" smtClean="0">
                <a:solidFill>
                  <a:schemeClr val="bg1"/>
                </a:solidFill>
              </a:rPr>
              <a:t>Иван </a:t>
            </a:r>
            <a:r>
              <a:rPr lang="ru-RU" sz="2800" dirty="0">
                <a:solidFill>
                  <a:schemeClr val="bg1"/>
                </a:solidFill>
              </a:rPr>
              <a:t>Прокопьевич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1912-1961 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355976" y="1484784"/>
            <a:ext cx="4392488" cy="489654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д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Тымырей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Боханского</a:t>
            </a:r>
            <a:r>
              <a:rPr lang="ru-RU" dirty="0" smtClean="0">
                <a:solidFill>
                  <a:schemeClr val="bg1"/>
                </a:solidFill>
              </a:rPr>
              <a:t> района.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Дата и место </a:t>
            </a:r>
            <a:r>
              <a:rPr lang="ru-RU" dirty="0" smtClean="0">
                <a:solidFill>
                  <a:schemeClr val="bg1"/>
                </a:solidFill>
              </a:rPr>
              <a:t>призыва 26.06.1941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Боханский</a:t>
            </a:r>
            <a:r>
              <a:rPr lang="ru-RU" dirty="0">
                <a:solidFill>
                  <a:schemeClr val="bg1"/>
                </a:solidFill>
              </a:rPr>
              <a:t> РВК,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Участник Великой Отечественной войны с 1941-1945гг.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вардии </a:t>
            </a:r>
            <a:r>
              <a:rPr lang="ru-RU" dirty="0">
                <a:solidFill>
                  <a:schemeClr val="bg1"/>
                </a:solidFill>
              </a:rPr>
              <a:t>сержант 14-я гвардейская стрелковая Винницкая ордена Ленина Краснознамённая ордена Кутузова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7410" name="Picture 2" descr="C:\Users\User\Desktop\Майская\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7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effectLst/>
              </a:rPr>
              <a:t>Листвянский Лука </a:t>
            </a:r>
            <a:r>
              <a:rPr lang="ru-RU" sz="2800" dirty="0" smtClean="0">
                <a:solidFill>
                  <a:schemeClr val="bg1"/>
                </a:solidFill>
                <a:effectLst/>
              </a:rPr>
              <a:t>Прокопьевич</a:t>
            </a:r>
            <a:br>
              <a:rPr lang="ru-RU" sz="2800" dirty="0" smtClean="0">
                <a:solidFill>
                  <a:schemeClr val="bg1"/>
                </a:solidFill>
                <a:effectLst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</a:rPr>
              <a:t>(1921-1989)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>
                <a:solidFill>
                  <a:schemeClr val="bg1"/>
                </a:solidFill>
              </a:rPr>
              <a:t>д.Тымырей</a:t>
            </a:r>
            <a:r>
              <a:rPr lang="ru-RU" dirty="0">
                <a:solidFill>
                  <a:schemeClr val="bg1"/>
                </a:solidFill>
              </a:rPr>
              <a:t>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Боханского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района.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Призван </a:t>
            </a:r>
            <a:r>
              <a:rPr lang="ru-RU" dirty="0" err="1">
                <a:solidFill>
                  <a:schemeClr val="bg1"/>
                </a:solidFill>
              </a:rPr>
              <a:t>Боханским</a:t>
            </a:r>
            <a:r>
              <a:rPr lang="ru-RU" dirty="0">
                <a:solidFill>
                  <a:schemeClr val="bg1"/>
                </a:solidFill>
              </a:rPr>
              <a:t> РВК в РККА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 </a:t>
            </a:r>
            <a:r>
              <a:rPr lang="ru-RU" dirty="0">
                <a:solidFill>
                  <a:schemeClr val="bg1"/>
                </a:solidFill>
              </a:rPr>
              <a:t>октября 1940 г</a:t>
            </a:r>
            <a:r>
              <a:rPr lang="ru-RU" dirty="0" smtClean="0">
                <a:solidFill>
                  <a:schemeClr val="bg1"/>
                </a:solidFill>
              </a:rPr>
              <a:t>.   </a:t>
            </a: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ru-RU" dirty="0" smtClean="0">
                <a:solidFill>
                  <a:schemeClr val="bg1"/>
                </a:solidFill>
              </a:rPr>
              <a:t>ержант </a:t>
            </a:r>
            <a:r>
              <a:rPr lang="ru-RU" dirty="0">
                <a:solidFill>
                  <a:schemeClr val="bg1"/>
                </a:solidFill>
              </a:rPr>
              <a:t>пулеметчик 979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стрелкового полка, 253-ой </a:t>
            </a:r>
            <a:r>
              <a:rPr lang="ru-RU" dirty="0" smtClean="0">
                <a:solidFill>
                  <a:schemeClr val="bg1"/>
                </a:solidFill>
              </a:rPr>
              <a:t>стрелковой </a:t>
            </a:r>
            <a:r>
              <a:rPr lang="ru-RU" dirty="0" err="1">
                <a:solidFill>
                  <a:schemeClr val="bg1"/>
                </a:solidFill>
              </a:rPr>
              <a:t>Калинковичской</a:t>
            </a:r>
            <a:r>
              <a:rPr lang="ru-RU" dirty="0">
                <a:solidFill>
                  <a:schemeClr val="bg1"/>
                </a:solidFill>
              </a:rPr>
              <a:t> Краснознамённой </a:t>
            </a:r>
            <a:r>
              <a:rPr lang="ru-RU" dirty="0" smtClean="0">
                <a:solidFill>
                  <a:schemeClr val="bg1"/>
                </a:solidFill>
              </a:rPr>
              <a:t>орденов   </a:t>
            </a:r>
            <a:r>
              <a:rPr lang="ru-RU" dirty="0">
                <a:solidFill>
                  <a:schemeClr val="bg1"/>
                </a:solidFill>
              </a:rPr>
              <a:t>и Кутузова </a:t>
            </a:r>
            <a:r>
              <a:rPr lang="ru-RU" dirty="0" smtClean="0">
                <a:solidFill>
                  <a:schemeClr val="bg1"/>
                </a:solidFill>
              </a:rPr>
              <a:t>дивизии. Дважды </a:t>
            </a:r>
            <a:r>
              <a:rPr lang="ru-RU" dirty="0">
                <a:solidFill>
                  <a:schemeClr val="bg1"/>
                </a:solidFill>
              </a:rPr>
              <a:t>был ранен 17.07.1943 и </a:t>
            </a:r>
            <a:r>
              <a:rPr lang="ru-RU" dirty="0" smtClean="0">
                <a:solidFill>
                  <a:schemeClr val="bg1"/>
                </a:solidFill>
              </a:rPr>
              <a:t>19.01.1944гг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</a:t>
            </a:r>
            <a:r>
              <a:rPr lang="ru-RU" b="1" dirty="0">
                <a:solidFill>
                  <a:schemeClr val="bg1"/>
                </a:solidFill>
              </a:rPr>
              <a:t>: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Орден «Славы» </a:t>
            </a:r>
            <a:r>
              <a:rPr lang="ru-RU" dirty="0">
                <a:solidFill>
                  <a:schemeClr val="bg1"/>
                </a:solidFill>
              </a:rPr>
              <a:t>III </a:t>
            </a:r>
            <a:r>
              <a:rPr lang="ru-RU" dirty="0" smtClean="0">
                <a:solidFill>
                  <a:schemeClr val="bg1"/>
                </a:solidFill>
              </a:rPr>
              <a:t>степени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Орден «Отечественной Войны»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Отвагу»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«20 лет за Победу»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«30 лет за Победу»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«40 лет за Победу»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«60 лет ВС СССР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Боевой подвиг: - «В бою за м. Озаричи тов. Листвянский из своего ружья ТТ убил 6 немцев. Кроме того, тов. Листвянский взял трофей – 2 крупно-</a:t>
            </a:r>
            <a:r>
              <a:rPr lang="ru-RU" dirty="0" err="1">
                <a:solidFill>
                  <a:schemeClr val="bg1"/>
                </a:solidFill>
              </a:rPr>
              <a:t>калиберных</a:t>
            </a:r>
            <a:r>
              <a:rPr lang="ru-RU" dirty="0">
                <a:solidFill>
                  <a:schemeClr val="bg1"/>
                </a:solidFill>
              </a:rPr>
              <a:t> пулемета. За проявленное мужество и отвагу тов. Листвянского представляю к правительственной награде – ордену 3 степени.» - Командир 979 стрелкового полка, подполковник </a:t>
            </a:r>
            <a:r>
              <a:rPr lang="ru-RU" dirty="0" err="1">
                <a:solidFill>
                  <a:schemeClr val="bg1"/>
                </a:solidFill>
              </a:rPr>
              <a:t>Хусодулин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 </a:t>
            </a:r>
          </a:p>
        </p:txBody>
      </p:sp>
      <p:pic>
        <p:nvPicPr>
          <p:cNvPr id="6" name="Объект 4" descr="E:\ВОВ\Листвянский Лука Прокопьевич\Листвянский Лука Прокопьевич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168351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26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Лыков Василий Прокопьевич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(1920-2000)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д</a:t>
            </a:r>
            <a:r>
              <a:rPr lang="ru-RU" dirty="0">
                <a:solidFill>
                  <a:schemeClr val="bg1"/>
                </a:solidFill>
              </a:rPr>
              <a:t>. Адык </a:t>
            </a:r>
            <a:r>
              <a:rPr lang="ru-RU" dirty="0" err="1">
                <a:solidFill>
                  <a:schemeClr val="bg1"/>
                </a:solidFill>
              </a:rPr>
              <a:t>Эхирит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Булагатского</a:t>
            </a:r>
            <a:r>
              <a:rPr lang="ru-RU" dirty="0">
                <a:solidFill>
                  <a:schemeClr val="bg1"/>
                </a:solidFill>
              </a:rPr>
              <a:t> района.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 РККА с 1940г- 1946г.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Воинское звание механик водитель Т-34,  2 танкового  батальона 73 танковой бригады, 2 дальневосточной армии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>
                <a:solidFill>
                  <a:schemeClr val="bg1"/>
                </a:solidFill>
              </a:rPr>
              <a:t>73-я танковая </a:t>
            </a:r>
            <a:r>
              <a:rPr lang="ru-RU" dirty="0" smtClean="0">
                <a:solidFill>
                  <a:schemeClr val="bg1"/>
                </a:solidFill>
              </a:rPr>
              <a:t>бригада.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</a:t>
            </a:r>
            <a:r>
              <a:rPr lang="ru-RU" b="1" dirty="0">
                <a:solidFill>
                  <a:schemeClr val="bg1"/>
                </a:solidFill>
              </a:rPr>
              <a:t>: </a:t>
            </a:r>
            <a:r>
              <a:rPr lang="ru-RU" dirty="0" smtClean="0">
                <a:solidFill>
                  <a:schemeClr val="bg1"/>
                </a:solidFill>
              </a:rPr>
              <a:t>Орден </a:t>
            </a: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dirty="0" smtClean="0">
                <a:solidFill>
                  <a:schemeClr val="bg1"/>
                </a:solidFill>
              </a:rPr>
              <a:t>Отечественной войны» </a:t>
            </a:r>
            <a:r>
              <a:rPr lang="ru-RU" sz="2400" dirty="0" smtClean="0">
                <a:solidFill>
                  <a:schemeClr val="bg1"/>
                </a:solidFill>
              </a:rPr>
              <a:t>II</a:t>
            </a:r>
            <a:r>
              <a:rPr lang="ru-RU" dirty="0" smtClean="0">
                <a:solidFill>
                  <a:schemeClr val="bg1"/>
                </a:solidFill>
              </a:rPr>
              <a:t> степени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 </a:t>
            </a:r>
            <a:r>
              <a:rPr lang="ru-RU" dirty="0" smtClean="0">
                <a:solidFill>
                  <a:schemeClr val="bg1"/>
                </a:solidFill>
              </a:rPr>
              <a:t>За </a:t>
            </a:r>
            <a:r>
              <a:rPr lang="ru-RU" dirty="0">
                <a:solidFill>
                  <a:schemeClr val="bg1"/>
                </a:solidFill>
              </a:rPr>
              <a:t>победу над Японией»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«40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</a:t>
            </a:r>
            <a:r>
              <a:rPr lang="ru-RU" dirty="0" smtClean="0">
                <a:solidFill>
                  <a:schemeClr val="bg1"/>
                </a:solidFill>
              </a:rPr>
              <a:t>«Ветеран </a:t>
            </a:r>
            <a:r>
              <a:rPr lang="ru-RU" dirty="0">
                <a:solidFill>
                  <a:schemeClr val="bg1"/>
                </a:solidFill>
              </a:rPr>
              <a:t>труда»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Ударник коммунистического труда. </a:t>
            </a:r>
          </a:p>
          <a:p>
            <a:pPr marL="13716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5" name="Объект 4" descr="E:\ВОВ\лыков В.П\Лыков В.П.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024336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13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Матросов Михаил Егорович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(1921-1986)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Майская\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Москвитин Алексей Алексеевич 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(1919-1988)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</a:t>
            </a:r>
            <a:r>
              <a:rPr lang="ru-RU" dirty="0" err="1">
                <a:solidFill>
                  <a:schemeClr val="bg1"/>
                </a:solidFill>
              </a:rPr>
              <a:t>д.Абрамовка</a:t>
            </a:r>
            <a:r>
              <a:rPr lang="ru-RU" dirty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Призван </a:t>
            </a:r>
            <a:r>
              <a:rPr lang="ru-RU" dirty="0" err="1">
                <a:solidFill>
                  <a:schemeClr val="bg1"/>
                </a:solidFill>
              </a:rPr>
              <a:t>Боханским</a:t>
            </a:r>
            <a:r>
              <a:rPr lang="ru-RU" dirty="0">
                <a:solidFill>
                  <a:schemeClr val="bg1"/>
                </a:solidFill>
              </a:rPr>
              <a:t> РВК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РККА с октября 1937 года.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Ранение </a:t>
            </a:r>
            <a:r>
              <a:rPr lang="ru-RU" dirty="0">
                <a:solidFill>
                  <a:schemeClr val="bg1"/>
                </a:solidFill>
              </a:rPr>
              <a:t>13.09.1944г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Воинское </a:t>
            </a:r>
            <a:r>
              <a:rPr lang="ru-RU" b="1" dirty="0">
                <a:solidFill>
                  <a:schemeClr val="bg1"/>
                </a:solidFill>
              </a:rPr>
              <a:t>звание: </a:t>
            </a:r>
            <a:r>
              <a:rPr lang="ru-RU" dirty="0">
                <a:solidFill>
                  <a:schemeClr val="bg1"/>
                </a:solidFill>
              </a:rPr>
              <a:t>с марта 1944г</a:t>
            </a:r>
            <a:r>
              <a:rPr lang="ru-RU" dirty="0" smtClean="0">
                <a:solidFill>
                  <a:schemeClr val="bg1"/>
                </a:solidFill>
              </a:rPr>
              <a:t>. Сержант</a:t>
            </a:r>
            <a:r>
              <a:rPr lang="ru-RU" dirty="0">
                <a:solidFill>
                  <a:schemeClr val="bg1"/>
                </a:solidFill>
              </a:rPr>
              <a:t>, командир </a:t>
            </a:r>
            <a:r>
              <a:rPr lang="ru-RU" dirty="0" smtClean="0">
                <a:solidFill>
                  <a:schemeClr val="bg1"/>
                </a:solidFill>
              </a:rPr>
              <a:t>расчета  зенитно-пулеметного </a:t>
            </a:r>
            <a:r>
              <a:rPr lang="ru-RU" dirty="0">
                <a:solidFill>
                  <a:schemeClr val="bg1"/>
                </a:solidFill>
              </a:rPr>
              <a:t>роты, 39-й </a:t>
            </a:r>
            <a:r>
              <a:rPr lang="ru-RU" dirty="0" smtClean="0">
                <a:solidFill>
                  <a:schemeClr val="bg1"/>
                </a:solidFill>
              </a:rPr>
              <a:t>танковой, </a:t>
            </a:r>
            <a:r>
              <a:rPr lang="ru-RU" dirty="0" err="1" smtClean="0">
                <a:solidFill>
                  <a:schemeClr val="bg1"/>
                </a:solidFill>
              </a:rPr>
              <a:t>Чаплинской</a:t>
            </a:r>
            <a:r>
              <a:rPr lang="ru-RU" dirty="0" smtClean="0">
                <a:solidFill>
                  <a:schemeClr val="bg1"/>
                </a:solidFill>
              </a:rPr>
              <a:t> Краснознаменной орденов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Суворова, Кутузова, Богдана Хмельницкого  бригады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награжден: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Отвагу» 06.02.1945г.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Победу Над Германией»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 descr="F:\ВОВ\Москвитин Алексей Алексеевич 1\Москвитин Алексей Алексеевич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28" y="1268760"/>
            <a:ext cx="3667940" cy="511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Москвитин Андрей Петрович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(1913-1995)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Воинское </a:t>
            </a:r>
            <a:r>
              <a:rPr lang="ru-RU" dirty="0">
                <a:solidFill>
                  <a:schemeClr val="bg1"/>
                </a:solidFill>
              </a:rPr>
              <a:t>звание: старшина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96 </a:t>
            </a:r>
            <a:r>
              <a:rPr lang="ru-RU" dirty="0">
                <a:solidFill>
                  <a:schemeClr val="bg1"/>
                </a:solidFill>
              </a:rPr>
              <a:t>артиллерийской дивизии.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 </a:t>
            </a:r>
            <a:r>
              <a:rPr lang="ru-RU" b="1" dirty="0">
                <a:solidFill>
                  <a:schemeClr val="bg1"/>
                </a:solidFill>
              </a:rPr>
              <a:t>: 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Орден «Отечественной Войны»  </a:t>
            </a:r>
            <a:r>
              <a:rPr lang="ru-RU" dirty="0">
                <a:solidFill>
                  <a:schemeClr val="bg1"/>
                </a:solidFill>
              </a:rPr>
              <a:t>II </a:t>
            </a:r>
            <a:r>
              <a:rPr lang="ru-RU" dirty="0" smtClean="0">
                <a:solidFill>
                  <a:schemeClr val="bg1"/>
                </a:solidFill>
              </a:rPr>
              <a:t>степени.</a:t>
            </a:r>
            <a:endParaRPr lang="ru-RU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458" name="Picture 2" descr="C:\Users\User\Desktop\Майская\Москвитин Андрей Петр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8" y="1600200"/>
            <a:ext cx="310028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Иван Антонович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(1905-1949)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75476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одился в </a:t>
            </a:r>
            <a:r>
              <a:rPr lang="ru-RU" dirty="0" err="1">
                <a:solidFill>
                  <a:schemeClr val="bg1"/>
                </a:solidFill>
              </a:rPr>
              <a:t>д.Шлюндиха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Призван </a:t>
            </a:r>
            <a:r>
              <a:rPr lang="ru-RU" dirty="0" err="1">
                <a:solidFill>
                  <a:schemeClr val="bg1"/>
                </a:solidFill>
              </a:rPr>
              <a:t>Боханским</a:t>
            </a:r>
            <a:r>
              <a:rPr lang="ru-RU" dirty="0">
                <a:solidFill>
                  <a:schemeClr val="bg1"/>
                </a:solidFill>
              </a:rPr>
              <a:t> РВК </a:t>
            </a:r>
            <a:r>
              <a:rPr lang="ru-RU" dirty="0" err="1" smtClean="0">
                <a:solidFill>
                  <a:schemeClr val="bg1"/>
                </a:solidFill>
              </a:rPr>
              <a:t>вРККА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18 февраля 1943 года.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Ранение 18 07.1943г. на </a:t>
            </a:r>
            <a:r>
              <a:rPr lang="ru-RU" dirty="0" smtClean="0">
                <a:solidFill>
                  <a:schemeClr val="bg1"/>
                </a:solidFill>
              </a:rPr>
              <a:t>Орловском </a:t>
            </a:r>
            <a:r>
              <a:rPr lang="ru-RU" dirty="0">
                <a:solidFill>
                  <a:schemeClr val="bg1"/>
                </a:solidFill>
              </a:rPr>
              <a:t>направлении.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вардии </a:t>
            </a:r>
            <a:r>
              <a:rPr lang="ru-RU" dirty="0">
                <a:solidFill>
                  <a:schemeClr val="bg1"/>
                </a:solidFill>
              </a:rPr>
              <a:t>рядовой, наводчик 3й пулеметной роты, 135-го гвардейского стрелкового полка, 46-й гвардейской стрелковой Краснознамённой дивизии.</a:t>
            </a:r>
          </a:p>
          <a:p>
            <a:endParaRPr lang="ru-RU" dirty="0"/>
          </a:p>
        </p:txBody>
      </p:sp>
      <p:pic>
        <p:nvPicPr>
          <p:cNvPr id="7170" name="Picture 2" descr="F:\ВОВ\Москвитин Иван Антонович 1\Москвитин Иван Антонов. 1 стр.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38600" cy="284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О майск\Desktop\ПОБЕДА 2015\ВОВ\Москвитин Иван Антонович 1\Москвитин Иван Антонович - копи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4932040" cy="15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8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ВОВ\Москвитин Илья Михайлович 1\Москвитин Илья Михайлович 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8" y="1600200"/>
            <a:ext cx="32321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Илья Михайлович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(1913-1987)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412776"/>
            <a:ext cx="4402832" cy="499715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одился в </a:t>
            </a:r>
            <a:r>
              <a:rPr lang="ru-RU" dirty="0" err="1">
                <a:solidFill>
                  <a:schemeClr val="bg1"/>
                </a:solidFill>
              </a:rPr>
              <a:t>д.Абрамовка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Призван </a:t>
            </a:r>
            <a:r>
              <a:rPr lang="ru-RU" dirty="0" err="1">
                <a:solidFill>
                  <a:schemeClr val="bg1"/>
                </a:solidFill>
              </a:rPr>
              <a:t>Боханским</a:t>
            </a:r>
            <a:r>
              <a:rPr lang="ru-RU" dirty="0">
                <a:solidFill>
                  <a:schemeClr val="bg1"/>
                </a:solidFill>
              </a:rPr>
              <a:t> РВК в РККА с 1941 года.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Ранение 13 09.1944г.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Командир расчета батареи 82мм минометов 49-й отдельный гвардейский тяжелый танковый </a:t>
            </a:r>
            <a:r>
              <a:rPr lang="ru-RU" dirty="0" err="1">
                <a:solidFill>
                  <a:schemeClr val="bg1"/>
                </a:solidFill>
              </a:rPr>
              <a:t>Красносельский</a:t>
            </a:r>
            <a:r>
              <a:rPr lang="ru-RU" dirty="0">
                <a:solidFill>
                  <a:schemeClr val="bg1"/>
                </a:solidFill>
              </a:rPr>
              <a:t> Краснознаменный, ордена Кутузова полк </a:t>
            </a:r>
            <a:r>
              <a:rPr lang="ru-RU" dirty="0" smtClean="0">
                <a:solidFill>
                  <a:schemeClr val="bg1"/>
                </a:solidFill>
              </a:rPr>
              <a:t>прорыва.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Н</a:t>
            </a:r>
            <a:r>
              <a:rPr lang="ru-RU" b="1" dirty="0" smtClean="0">
                <a:solidFill>
                  <a:schemeClr val="bg1"/>
                </a:solidFill>
              </a:rPr>
              <a:t>агражден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Отвагу» 25.04.1945г.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Победу Над Германией»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«Жукова» 1996г.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«20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«40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«50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«60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«50 Вооруженных Сил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«60 Вооруженных Сил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Медаль: «Ветеран труда»</a:t>
            </a:r>
          </a:p>
          <a:p>
            <a:pPr marL="13716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МО майск\Desktop\ПОБЕДА 2015\ВОВ\Москвитин Илья Михайлович 1\Москвитин Илья Михайлович - копи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4298479"/>
            <a:ext cx="4277342" cy="11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2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Илья Тимофеевич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(1925-2011)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484784"/>
            <a:ext cx="4258816" cy="464137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одился в </a:t>
            </a:r>
            <a:r>
              <a:rPr lang="ru-RU" dirty="0" err="1" smtClean="0">
                <a:solidFill>
                  <a:schemeClr val="bg1"/>
                </a:solidFill>
              </a:rPr>
              <a:t>Боханском</a:t>
            </a:r>
            <a:r>
              <a:rPr lang="ru-RU" dirty="0" smtClean="0">
                <a:solidFill>
                  <a:schemeClr val="bg1"/>
                </a:solidFill>
              </a:rPr>
              <a:t> районе.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ефрейтор.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Период службы: с 03.01.1943г-1946г.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Стрелковый полк 368-й, запасной </a:t>
            </a:r>
            <a:r>
              <a:rPr lang="ru-RU" dirty="0" smtClean="0">
                <a:solidFill>
                  <a:schemeClr val="bg1"/>
                </a:solidFill>
              </a:rPr>
              <a:t>«миномётчик» </a:t>
            </a:r>
            <a:r>
              <a:rPr lang="ru-RU" dirty="0">
                <a:solidFill>
                  <a:schemeClr val="bg1"/>
                </a:solidFill>
              </a:rPr>
              <a:t>с 09.09.  по 03.10. 1954г.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Участвовал в войне с Японией.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</a:t>
            </a:r>
            <a:r>
              <a:rPr lang="ru-RU" b="1" dirty="0" smtClean="0">
                <a:solidFill>
                  <a:schemeClr val="bg1"/>
                </a:solidFill>
              </a:rPr>
              <a:t>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Орден </a:t>
            </a:r>
            <a:r>
              <a:rPr lang="ru-RU" b="1" dirty="0" smtClean="0">
                <a:solidFill>
                  <a:schemeClr val="bg1"/>
                </a:solidFill>
              </a:rPr>
              <a:t>Отечественной войны </a:t>
            </a:r>
            <a:r>
              <a:rPr lang="en-US" b="1" dirty="0" smtClean="0">
                <a:solidFill>
                  <a:schemeClr val="bg1"/>
                </a:solidFill>
              </a:rPr>
              <a:t>II </a:t>
            </a:r>
            <a:r>
              <a:rPr lang="ru-RU" b="1" dirty="0" smtClean="0">
                <a:solidFill>
                  <a:schemeClr val="bg1"/>
                </a:solidFill>
              </a:rPr>
              <a:t>степени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доблестный труд» </a:t>
            </a:r>
            <a:r>
              <a:rPr lang="ru-RU" dirty="0" smtClean="0">
                <a:solidFill>
                  <a:schemeClr val="bg1"/>
                </a:solidFill>
              </a:rPr>
              <a:t>100лет </a:t>
            </a:r>
            <a:r>
              <a:rPr lang="ru-RU" dirty="0">
                <a:solidFill>
                  <a:schemeClr val="bg1"/>
                </a:solidFill>
              </a:rPr>
              <a:t>В.И. Ленина.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«Ветеран труда»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освоение целинных земель»</a:t>
            </a:r>
          </a:p>
        </p:txBody>
      </p:sp>
      <p:pic>
        <p:nvPicPr>
          <p:cNvPr id="9218" name="Picture 2" descr="F:\ВОВ\Москвитин Илья Тимофеевич 1\Москвитин Илья Тимофе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5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Ананьин Иван </a:t>
            </a:r>
            <a:r>
              <a:rPr lang="ru-RU" sz="2800" dirty="0" smtClean="0">
                <a:solidFill>
                  <a:schemeClr val="bg1"/>
                </a:solidFill>
              </a:rPr>
              <a:t>Васильевич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(1922-2014)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Родился в д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dirty="0" smtClean="0">
                <a:solidFill>
                  <a:schemeClr val="bg1"/>
                </a:solidFill>
              </a:rPr>
              <a:t>Абрамовка, </a:t>
            </a:r>
            <a:r>
              <a:rPr lang="ru-RU" sz="2800" dirty="0" err="1" smtClean="0">
                <a:solidFill>
                  <a:schemeClr val="bg1"/>
                </a:solidFill>
              </a:rPr>
              <a:t>Боханского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В </a:t>
            </a:r>
            <a:r>
              <a:rPr lang="ru-RU" sz="2800" dirty="0">
                <a:solidFill>
                  <a:schemeClr val="bg1"/>
                </a:solidFill>
              </a:rPr>
              <a:t>РККА с 1941 по 1948 гг. 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Воевал под  </a:t>
            </a:r>
            <a:r>
              <a:rPr lang="ru-RU" sz="2800" dirty="0" smtClean="0">
                <a:solidFill>
                  <a:schemeClr val="bg1"/>
                </a:solidFill>
              </a:rPr>
              <a:t>Сталинградом</a:t>
            </a:r>
            <a:r>
              <a:rPr lang="ru-RU" sz="2800" dirty="0">
                <a:solidFill>
                  <a:schemeClr val="bg1"/>
                </a:solidFill>
              </a:rPr>
              <a:t>, Ростовом, </a:t>
            </a:r>
            <a:r>
              <a:rPr lang="ru-RU" sz="2800" dirty="0" smtClean="0">
                <a:solidFill>
                  <a:schemeClr val="bg1"/>
                </a:solidFill>
              </a:rPr>
              <a:t> на </a:t>
            </a:r>
            <a:r>
              <a:rPr lang="ru-RU" sz="2800" dirty="0">
                <a:solidFill>
                  <a:schemeClr val="bg1"/>
                </a:solidFill>
              </a:rPr>
              <a:t>Северном Донце, Кенигсбергом.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Награды </a:t>
            </a:r>
            <a:r>
              <a:rPr lang="ru-RU" sz="2800" b="1" dirty="0">
                <a:solidFill>
                  <a:schemeClr val="bg1"/>
                </a:solidFill>
              </a:rPr>
              <a:t>и медали: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Орден «Отечественной </a:t>
            </a:r>
            <a:r>
              <a:rPr lang="ru-RU" sz="2800" dirty="0">
                <a:solidFill>
                  <a:schemeClr val="bg1"/>
                </a:solidFill>
              </a:rPr>
              <a:t>войны» </a:t>
            </a:r>
            <a:r>
              <a:rPr lang="ru-RU" sz="2800" dirty="0" smtClean="0">
                <a:solidFill>
                  <a:schemeClr val="bg1"/>
                </a:solidFill>
              </a:rPr>
              <a:t>II          степени</a:t>
            </a:r>
            <a:endParaRPr lang="ru-RU" sz="2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«За отвагу»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dirty="0">
                <a:solidFill>
                  <a:schemeClr val="bg1"/>
                </a:solidFill>
              </a:rPr>
              <a:t>За оборону Сталинграда»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dirty="0">
                <a:solidFill>
                  <a:schemeClr val="bg1"/>
                </a:solidFill>
              </a:rPr>
              <a:t>За победу над Германией»  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«Г.К. Жукова»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dirty="0">
                <a:solidFill>
                  <a:schemeClr val="bg1"/>
                </a:solidFill>
              </a:rPr>
              <a:t>50 Вооруженных Сил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«60 </a:t>
            </a:r>
            <a:r>
              <a:rPr lang="ru-RU" sz="2800" dirty="0">
                <a:solidFill>
                  <a:schemeClr val="bg1"/>
                </a:solidFill>
              </a:rPr>
              <a:t>Вооруженных Сил СССР»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dirty="0">
                <a:solidFill>
                  <a:schemeClr val="bg1"/>
                </a:solidFill>
              </a:rPr>
              <a:t>Ветеран труда»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Юбилейные медали</a:t>
            </a:r>
            <a:endParaRPr lang="ru-RU" dirty="0"/>
          </a:p>
        </p:txBody>
      </p:sp>
      <p:pic>
        <p:nvPicPr>
          <p:cNvPr id="2050" name="Picture 2" descr="E:\Майская\Ананьин Иван Васил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34" y="1600200"/>
            <a:ext cx="3402532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884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Константин Михайлович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(1923-1991)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д</a:t>
            </a:r>
            <a:r>
              <a:rPr lang="ru-RU" dirty="0">
                <a:solidFill>
                  <a:schemeClr val="bg1"/>
                </a:solidFill>
              </a:rPr>
              <a:t>. Абрамовка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 </a:t>
            </a:r>
            <a:r>
              <a:rPr lang="ru-RU" dirty="0">
                <a:solidFill>
                  <a:schemeClr val="bg1"/>
                </a:solidFill>
              </a:rPr>
              <a:t>сержант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54 укрепрайон – 403 отд. – пул. – </a:t>
            </a:r>
            <a:r>
              <a:rPr lang="ru-RU" dirty="0" err="1" smtClean="0">
                <a:solidFill>
                  <a:schemeClr val="bg1"/>
                </a:solidFill>
              </a:rPr>
              <a:t>арт.Батальон</a:t>
            </a:r>
            <a:r>
              <a:rPr lang="ru-RU" dirty="0">
                <a:solidFill>
                  <a:schemeClr val="bg1"/>
                </a:solidFill>
              </a:rPr>
              <a:t>, 2-й Украинский фронт.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Удостоверение инвалида ОВ 013943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1941-1943гг.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Награды: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Медаль «За отвагу»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 Орден «Славы» </a:t>
            </a:r>
            <a:r>
              <a:rPr lang="ru-RU" sz="2400" dirty="0" smtClean="0">
                <a:solidFill>
                  <a:schemeClr val="bg1"/>
                </a:solidFill>
              </a:rPr>
              <a:t>III </a:t>
            </a:r>
            <a:r>
              <a:rPr lang="ru-RU" dirty="0" smtClean="0">
                <a:solidFill>
                  <a:schemeClr val="bg1"/>
                </a:solidFill>
              </a:rPr>
              <a:t>степени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 Медаль </a:t>
            </a:r>
            <a:r>
              <a:rPr lang="ru-RU" dirty="0">
                <a:solidFill>
                  <a:schemeClr val="bg1"/>
                </a:solidFill>
              </a:rPr>
              <a:t>«За Победу над Германией»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Медаль «20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 Медаль «25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 Медаль </a:t>
            </a:r>
            <a:r>
              <a:rPr lang="ru-RU" dirty="0">
                <a:solidFill>
                  <a:schemeClr val="bg1"/>
                </a:solidFill>
              </a:rPr>
              <a:t>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Медаль «40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Медаль «50 лет ВС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 Медаль </a:t>
            </a:r>
            <a:r>
              <a:rPr lang="ru-RU" dirty="0">
                <a:solidFill>
                  <a:schemeClr val="bg1"/>
                </a:solidFill>
              </a:rPr>
              <a:t>«Ветеран Труда»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10242" name="Picture 2" descr="F:\ВОВ\Москвитин Константин Михайлович 1\Москвитин Константин Михайл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765140"/>
            <a:ext cx="3253085" cy="43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3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Михаил Александрович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(1910-1973)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484784"/>
            <a:ext cx="4320480" cy="496855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Р</a:t>
            </a:r>
            <a:r>
              <a:rPr lang="ru-RU" sz="5600" dirty="0" smtClean="0">
                <a:solidFill>
                  <a:schemeClr val="bg1"/>
                </a:solidFill>
              </a:rPr>
              <a:t>одился в </a:t>
            </a:r>
            <a:r>
              <a:rPr lang="ru-RU" sz="5600" dirty="0" err="1">
                <a:solidFill>
                  <a:schemeClr val="bg1"/>
                </a:solidFill>
              </a:rPr>
              <a:t>д.Шлюндиха</a:t>
            </a:r>
            <a:r>
              <a:rPr lang="ru-RU" sz="5600" dirty="0">
                <a:solidFill>
                  <a:schemeClr val="bg1"/>
                </a:solidFill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Призван </a:t>
            </a:r>
            <a:r>
              <a:rPr lang="ru-RU" sz="5600" dirty="0" err="1">
                <a:solidFill>
                  <a:schemeClr val="bg1"/>
                </a:solidFill>
              </a:rPr>
              <a:t>Боханским</a:t>
            </a:r>
            <a:r>
              <a:rPr lang="ru-RU" sz="5600" dirty="0">
                <a:solidFill>
                  <a:schemeClr val="bg1"/>
                </a:solidFill>
              </a:rPr>
              <a:t> РВК в РККА с октября 1931 года.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Ранение 13 09.1944г.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>
                <a:solidFill>
                  <a:schemeClr val="bg1"/>
                </a:solidFill>
              </a:rPr>
              <a:t>Воинское звание: </a:t>
            </a:r>
            <a:r>
              <a:rPr lang="ru-RU" sz="5600" dirty="0">
                <a:solidFill>
                  <a:schemeClr val="bg1"/>
                </a:solidFill>
              </a:rPr>
              <a:t>Красноармеец, подвозчик </a:t>
            </a:r>
            <a:r>
              <a:rPr lang="ru-RU" sz="5600" dirty="0" smtClean="0">
                <a:solidFill>
                  <a:schemeClr val="bg1"/>
                </a:solidFill>
              </a:rPr>
              <a:t>88отдельного </a:t>
            </a:r>
            <a:r>
              <a:rPr lang="ru-RU" sz="5600" dirty="0">
                <a:solidFill>
                  <a:schemeClr val="bg1"/>
                </a:solidFill>
              </a:rPr>
              <a:t>артиллерийского дивизиона 1-й отдельной  </a:t>
            </a:r>
            <a:r>
              <a:rPr lang="ru-RU" sz="5600" dirty="0" err="1" smtClean="0">
                <a:solidFill>
                  <a:schemeClr val="bg1"/>
                </a:solidFill>
              </a:rPr>
              <a:t>атиллерийско</a:t>
            </a:r>
            <a:r>
              <a:rPr lang="ru-RU" sz="5600" dirty="0" smtClean="0">
                <a:solidFill>
                  <a:schemeClr val="bg1"/>
                </a:solidFill>
              </a:rPr>
              <a:t>-пулеметной  </a:t>
            </a:r>
            <a:r>
              <a:rPr lang="ru-RU" sz="5600" dirty="0">
                <a:solidFill>
                  <a:schemeClr val="bg1"/>
                </a:solidFill>
              </a:rPr>
              <a:t>бригады, 36 армии </a:t>
            </a:r>
            <a:r>
              <a:rPr lang="ru-RU" sz="5600" dirty="0" smtClean="0">
                <a:solidFill>
                  <a:schemeClr val="bg1"/>
                </a:solidFill>
              </a:rPr>
              <a:t>Забайкальского фронта</a:t>
            </a:r>
            <a:endParaRPr lang="ru-RU" sz="56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>
                <a:solidFill>
                  <a:schemeClr val="bg1"/>
                </a:solidFill>
              </a:rPr>
              <a:t>Н</a:t>
            </a:r>
            <a:r>
              <a:rPr lang="ru-RU" sz="5600" b="1" dirty="0" smtClean="0">
                <a:solidFill>
                  <a:schemeClr val="bg1"/>
                </a:solidFill>
              </a:rPr>
              <a:t>агражден</a:t>
            </a:r>
            <a:r>
              <a:rPr lang="ru-RU" sz="5600" b="1" dirty="0">
                <a:solidFill>
                  <a:schemeClr val="bg1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Медаль «За Отвагу» 29.08.1945г.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Медаль «За Победу Над Японией</a:t>
            </a:r>
            <a:r>
              <a:rPr lang="ru-RU" sz="5600" dirty="0" smtClean="0">
                <a:solidFill>
                  <a:schemeClr val="bg1"/>
                </a:solidFill>
              </a:rPr>
              <a:t>»</a:t>
            </a:r>
            <a:endParaRPr lang="ru-RU" sz="56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Медаль «Жукова» 1996г.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Медаль «20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 smtClean="0">
                <a:solidFill>
                  <a:schemeClr val="bg1"/>
                </a:solidFill>
              </a:rPr>
              <a:t>Медаль </a:t>
            </a:r>
            <a:r>
              <a:rPr lang="ru-RU" sz="5600" dirty="0">
                <a:solidFill>
                  <a:schemeClr val="bg1"/>
                </a:solidFill>
              </a:rPr>
              <a:t>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Медаль «40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 smtClean="0">
                <a:solidFill>
                  <a:schemeClr val="bg1"/>
                </a:solidFill>
              </a:rPr>
              <a:t>Медаль </a:t>
            </a:r>
            <a:r>
              <a:rPr lang="ru-RU" sz="5600" dirty="0">
                <a:solidFill>
                  <a:schemeClr val="bg1"/>
                </a:solidFill>
              </a:rPr>
              <a:t>«50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Медаль «60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 smtClean="0">
                <a:solidFill>
                  <a:schemeClr val="bg1"/>
                </a:solidFill>
              </a:rPr>
              <a:t>Медаль </a:t>
            </a:r>
            <a:r>
              <a:rPr lang="ru-RU" sz="5600" dirty="0">
                <a:solidFill>
                  <a:schemeClr val="bg1"/>
                </a:solidFill>
              </a:rPr>
              <a:t>«50 Вооруженных Сил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Медаль «60 Вооруженных Сил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>
                <a:solidFill>
                  <a:schemeClr val="bg1"/>
                </a:solidFill>
              </a:rPr>
              <a:t>Медаль: «Ветеран труда»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/>
              <a:t> 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20483" name="Picture 3" descr="C:\Users\User\Desktop\Майская\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83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Михаил </a:t>
            </a:r>
            <a:r>
              <a:rPr lang="ru-RU" sz="2800" dirty="0" err="1" smtClean="0">
                <a:solidFill>
                  <a:schemeClr val="bg1"/>
                </a:solidFill>
              </a:rPr>
              <a:t>Евдокимович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(1918-1968)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Председатель колхоза </a:t>
            </a:r>
            <a:r>
              <a:rPr lang="ru-RU" dirty="0" err="1" smtClean="0">
                <a:solidFill>
                  <a:schemeClr val="bg1"/>
                </a:solidFill>
              </a:rPr>
              <a:t>им.Куйбышева</a:t>
            </a:r>
            <a:r>
              <a:rPr lang="ru-RU" dirty="0" smtClean="0">
                <a:solidFill>
                  <a:schemeClr val="bg1"/>
                </a:solidFill>
              </a:rPr>
              <a:t> 1951год.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Users\User\Desktop\Майская\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0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Михаил Осипович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(1906-1975)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22530" name="Picture 2" descr="C:\Users\User\Desktop\Майская\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8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Михаил Филиппович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(1906-1983)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User\Desktop\Майская\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0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Николай Алексеевич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(1926-1964)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одился в </a:t>
            </a:r>
            <a:r>
              <a:rPr lang="ru-RU" dirty="0" err="1">
                <a:solidFill>
                  <a:schemeClr val="bg1"/>
                </a:solidFill>
              </a:rPr>
              <a:t>д.Абрамовка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Призван </a:t>
            </a:r>
            <a:r>
              <a:rPr lang="ru-RU" dirty="0" err="1">
                <a:solidFill>
                  <a:schemeClr val="bg1"/>
                </a:solidFill>
              </a:rPr>
              <a:t>Боханским</a:t>
            </a:r>
            <a:r>
              <a:rPr lang="ru-RU" dirty="0">
                <a:solidFill>
                  <a:schemeClr val="bg1"/>
                </a:solidFill>
              </a:rPr>
              <a:t> РВК в РККА с 22.11. 1943года.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Ранение 13 09.1944г.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b="1" dirty="0" smtClean="0">
                <a:solidFill>
                  <a:schemeClr val="bg1"/>
                </a:solidFill>
              </a:rPr>
              <a:t>Гвардии сержант, </a:t>
            </a:r>
            <a:r>
              <a:rPr lang="ru-RU" dirty="0" smtClean="0">
                <a:solidFill>
                  <a:schemeClr val="bg1"/>
                </a:solidFill>
              </a:rPr>
              <a:t>стрелок </a:t>
            </a:r>
            <a:r>
              <a:rPr lang="ru-RU" dirty="0">
                <a:solidFill>
                  <a:schemeClr val="bg1"/>
                </a:solidFill>
              </a:rPr>
              <a:t>3 роты, 2го мотострелкового батальона, 69-й механизированной </a:t>
            </a:r>
            <a:r>
              <a:rPr lang="ru-RU" dirty="0" err="1">
                <a:solidFill>
                  <a:schemeClr val="bg1"/>
                </a:solidFill>
              </a:rPr>
              <a:t>Проскуровской</a:t>
            </a:r>
            <a:r>
              <a:rPr lang="ru-RU" dirty="0">
                <a:solidFill>
                  <a:schemeClr val="bg1"/>
                </a:solidFill>
              </a:rPr>
              <a:t> Краснознаменной, орденов Суворова, Кутузова бригады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награжден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Отвагу» 06.02.1945г.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Победу Над Германией»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взятие Берлина»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24578" name="Picture 2" descr="C:\Users\User\Desktop\Майская\Москвитин Николай Алексе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8" y="1600200"/>
            <a:ext cx="310028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9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Прокопий Филиппович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(1912-1973)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Desktop\Майская\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4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Степан Осипович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(1901-1965)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User\Desktop\Майская\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Мухтаров Георгий Васильевич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(1917-1977)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д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Тюрневка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Воинское звание: сержант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Участник Великой Отечественной </a:t>
            </a:r>
            <a:r>
              <a:rPr lang="ru-RU" dirty="0">
                <a:solidFill>
                  <a:schemeClr val="bg1"/>
                </a:solidFill>
              </a:rPr>
              <a:t>войны </a:t>
            </a:r>
            <a:r>
              <a:rPr lang="ru-RU" dirty="0" smtClean="0">
                <a:solidFill>
                  <a:schemeClr val="bg1"/>
                </a:solidFill>
              </a:rPr>
              <a:t>с </a:t>
            </a:r>
            <a:r>
              <a:rPr lang="ru-RU" dirty="0">
                <a:solidFill>
                  <a:schemeClr val="bg1"/>
                </a:solidFill>
              </a:rPr>
              <a:t>1941-1945гг.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Награды: 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«20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победу над Японией»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освоение целинных земель»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Орден </a:t>
            </a:r>
            <a:r>
              <a:rPr lang="ru-RU" dirty="0">
                <a:solidFill>
                  <a:schemeClr val="bg1"/>
                </a:solidFill>
              </a:rPr>
              <a:t>«Трудового Красного знамени»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«Участник ВСХВ»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18434" name="Picture 2" descr="F:\ВОВ\Мухтаров Георгий ВАсильевич 1\Мухтаров Георгий Василь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24" y="1600200"/>
            <a:ext cx="339295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Назипов </a:t>
            </a:r>
            <a:r>
              <a:rPr lang="ru-RU" sz="2800" dirty="0" err="1" smtClean="0">
                <a:solidFill>
                  <a:schemeClr val="bg1"/>
                </a:solidFill>
              </a:rPr>
              <a:t>Шарип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Назипович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(1922-1976)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412776"/>
            <a:ext cx="4464496" cy="511256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Место рождения </a:t>
            </a:r>
            <a:r>
              <a:rPr lang="ru-RU" dirty="0" err="1">
                <a:solidFill>
                  <a:schemeClr val="bg1"/>
                </a:solidFill>
              </a:rPr>
              <a:t>Кукмар</a:t>
            </a:r>
            <a:r>
              <a:rPr lang="ru-RU" dirty="0">
                <a:solidFill>
                  <a:schemeClr val="bg1"/>
                </a:solidFill>
              </a:rPr>
              <a:t> ТАССР.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Место призыва: Медвежьегорский РВК, Карело-Финская ССР, Медвежьегорский р-н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Звание: гвардии ефрейтор  24-й гвардейский миномётный Краснознамённый ордена Кутузова полк реактивной </a:t>
            </a:r>
            <a:r>
              <a:rPr lang="ru-RU" dirty="0" smtClean="0">
                <a:solidFill>
                  <a:schemeClr val="bg1"/>
                </a:solidFill>
              </a:rPr>
              <a:t>артиллерии.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Награды и наименования Орден </a:t>
            </a:r>
            <a:r>
              <a:rPr lang="ru-RU" dirty="0" smtClean="0">
                <a:solidFill>
                  <a:schemeClr val="bg1"/>
                </a:solidFill>
              </a:rPr>
              <a:t>Красного Знамени </a:t>
            </a:r>
            <a:r>
              <a:rPr lang="ru-RU" dirty="0">
                <a:solidFill>
                  <a:schemeClr val="bg1"/>
                </a:solidFill>
              </a:rPr>
              <a:t>21.12.1943 За успешно проведённую операцию по прорыву сильно укреплённой обороны немцев к югу от города Невель.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Орден Кутузова 3 степени	1945	За участие в Берлинской операции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Награды: </a:t>
            </a:r>
            <a:r>
              <a:rPr lang="ru-RU" dirty="0" smtClean="0">
                <a:solidFill>
                  <a:schemeClr val="bg1"/>
                </a:solidFill>
              </a:rPr>
              <a:t>Орден </a:t>
            </a:r>
            <a:r>
              <a:rPr lang="ru-RU" dirty="0">
                <a:solidFill>
                  <a:schemeClr val="bg1"/>
                </a:solidFill>
              </a:rPr>
              <a:t>«Красной звезды»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Орден </a:t>
            </a:r>
            <a:r>
              <a:rPr lang="ru-RU" dirty="0" smtClean="0">
                <a:solidFill>
                  <a:schemeClr val="bg1"/>
                </a:solidFill>
              </a:rPr>
              <a:t>«Отечественной Войны»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Отвагу»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Оборону Москвы»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взятие Берлина»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Победу над Германией»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Благодарное письмо от Маршала Рокоссовского.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marL="13716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9458" name="Picture 2" descr="F:\ВОВ\Назипов Шарип Назипович 1\Назипов Шарип Назип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63" y="1600200"/>
            <a:ext cx="339627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1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Ананьин Иннокентий Васильевич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chemeClr val="bg1"/>
                </a:solidFill>
              </a:rPr>
              <a:t>(1924-2003)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1556792"/>
            <a:ext cx="4896544" cy="504056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Родился в </a:t>
            </a:r>
            <a:r>
              <a:rPr lang="ru-RU" sz="2800" dirty="0" err="1">
                <a:solidFill>
                  <a:schemeClr val="bg1"/>
                </a:solidFill>
              </a:rPr>
              <a:t>д.Абрамовка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Боханского</a:t>
            </a:r>
            <a:r>
              <a:rPr lang="ru-RU" sz="2800" dirty="0">
                <a:solidFill>
                  <a:schemeClr val="bg1"/>
                </a:solidFill>
              </a:rPr>
              <a:t> района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В РККА с 1941 года 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Гвардии - рядовой 18-ой Гвардейской механизированной </a:t>
            </a:r>
            <a:r>
              <a:rPr lang="ru-RU" sz="2800" dirty="0" err="1">
                <a:solidFill>
                  <a:schemeClr val="bg1"/>
                </a:solidFill>
              </a:rPr>
              <a:t>Днестровско-Хинганской</a:t>
            </a:r>
            <a:r>
              <a:rPr lang="ru-RU" sz="2800" dirty="0">
                <a:solidFill>
                  <a:schemeClr val="bg1"/>
                </a:solidFill>
              </a:rPr>
              <a:t>, Краснознаменной, ордена Кутузова бригады,  которая с 20 января 1944 г. входила в 5-й механизированный корпус, c 12 сентября 1944 г. преобразованный в 9-й гвардейский механизированный </a:t>
            </a:r>
            <a:r>
              <a:rPr lang="ru-RU" sz="2800" dirty="0" err="1">
                <a:solidFill>
                  <a:schemeClr val="bg1"/>
                </a:solidFill>
              </a:rPr>
              <a:t>Днестровско</a:t>
            </a:r>
            <a:r>
              <a:rPr lang="ru-RU" sz="2800" dirty="0">
                <a:solidFill>
                  <a:schemeClr val="bg1"/>
                </a:solidFill>
              </a:rPr>
              <a:t>-Рымникский Краснознаменный ордена Кутузова корпус.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bg1"/>
                </a:solidFill>
              </a:rPr>
              <a:t>Награжден: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Орден - Слава III степени. За образцовое выполнение боевого задания командования на фронте в борьбе с немецкими захватчиками. приказом №05 от 25.01.1946г. 9-го  Гвардейского  механизированного </a:t>
            </a:r>
            <a:r>
              <a:rPr lang="ru-RU" sz="2800" dirty="0" err="1">
                <a:solidFill>
                  <a:schemeClr val="bg1"/>
                </a:solidFill>
              </a:rPr>
              <a:t>Днестровско</a:t>
            </a:r>
            <a:r>
              <a:rPr lang="ru-RU" sz="2800" dirty="0">
                <a:solidFill>
                  <a:schemeClr val="bg1"/>
                </a:solidFill>
              </a:rPr>
              <a:t>-Рымникского Краснознаменного ордена Кутузова корпуса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Орден </a:t>
            </a:r>
            <a:r>
              <a:rPr lang="ru-RU" sz="2800" dirty="0" smtClean="0">
                <a:solidFill>
                  <a:schemeClr val="bg1"/>
                </a:solidFill>
              </a:rPr>
              <a:t>«Отечественной </a:t>
            </a:r>
            <a:r>
              <a:rPr lang="ru-RU" sz="2800" dirty="0">
                <a:solidFill>
                  <a:schemeClr val="bg1"/>
                </a:solidFill>
              </a:rPr>
              <a:t>войны </a:t>
            </a:r>
            <a:r>
              <a:rPr lang="ru-RU" sz="2800" dirty="0" smtClean="0">
                <a:solidFill>
                  <a:schemeClr val="bg1"/>
                </a:solidFill>
              </a:rPr>
              <a:t>»  II </a:t>
            </a:r>
            <a:r>
              <a:rPr lang="ru-RU" sz="2800" dirty="0">
                <a:solidFill>
                  <a:schemeClr val="bg1"/>
                </a:solidFill>
              </a:rPr>
              <a:t>степени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Медаль «За </a:t>
            </a:r>
            <a:r>
              <a:rPr lang="ru-RU" sz="2800" dirty="0">
                <a:solidFill>
                  <a:schemeClr val="bg1"/>
                </a:solidFill>
              </a:rPr>
              <a:t>взятие Вены» 13.04.1945г.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Медаль «За Победу Над Германией»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Медаль «Жукова» 1996г.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Медаль </a:t>
            </a:r>
            <a:r>
              <a:rPr lang="ru-RU" sz="2800" dirty="0">
                <a:solidFill>
                  <a:schemeClr val="bg1"/>
                </a:solidFill>
              </a:rPr>
              <a:t>«50 Вооруженных Сил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Медаль «60 Вооруженных Сил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Медаль: «Ветеран труда</a:t>
            </a:r>
            <a:r>
              <a:rPr lang="ru-RU" sz="2800" dirty="0" smtClean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Юбилейные медали</a:t>
            </a:r>
            <a:endParaRPr lang="ru-RU" sz="2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Знак общественного комитета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</a:rPr>
              <a:t>«Фронтовик 1941-1945гг»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</a:rPr>
              <a:t>                                                   </a:t>
            </a: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6146" name="Picture 2" descr="C:\Users\User\Desktop\Майская\Ананьин Иннокентий Василь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12121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Нечесов</a:t>
            </a:r>
            <a:r>
              <a:rPr lang="ru-RU" sz="2800" dirty="0" smtClean="0">
                <a:solidFill>
                  <a:schemeClr val="bg1"/>
                </a:solidFill>
              </a:rPr>
              <a:t> Михаил Николаевич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(1921-1977)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1026" name="Picture 2" descr="F:\Майская\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1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Нигматулин</a:t>
            </a:r>
            <a:r>
              <a:rPr lang="ru-RU" sz="2800" dirty="0" smtClean="0">
                <a:solidFill>
                  <a:schemeClr val="bg1"/>
                </a:solidFill>
              </a:rPr>
              <a:t> Виктор </a:t>
            </a:r>
            <a:r>
              <a:rPr lang="ru-RU" sz="2800" dirty="0" err="1" smtClean="0">
                <a:solidFill>
                  <a:schemeClr val="bg1"/>
                </a:solidFill>
              </a:rPr>
              <a:t>Баширович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(1924-1975)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Место рождения: ТАССР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Воинское </a:t>
            </a:r>
            <a:r>
              <a:rPr lang="ru-RU" dirty="0" smtClean="0">
                <a:solidFill>
                  <a:schemeClr val="bg1"/>
                </a:solidFill>
              </a:rPr>
              <a:t>звание: красноармеец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Участник войны </a:t>
            </a:r>
            <a:r>
              <a:rPr lang="ru-RU" dirty="0" smtClean="0">
                <a:solidFill>
                  <a:schemeClr val="bg1"/>
                </a:solidFill>
              </a:rPr>
              <a:t>с Японией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Имеет Награды и медали.</a:t>
            </a:r>
          </a:p>
          <a:p>
            <a:pPr marL="137160" indent="0">
              <a:buNone/>
            </a:pPr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27650" name="Picture 2" descr="C:\Users\User\Desktop\Майская\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Ногин Александр Иннокентьевич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(1924-2011)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Призван на фронт в 1942 году в Монголию 76 полк. Рядовой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фронте был до 1947 года, после войны работал в колхозе комбайнером.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Награды: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Медали: </a:t>
            </a:r>
            <a:r>
              <a:rPr lang="ru-RU" dirty="0">
                <a:solidFill>
                  <a:schemeClr val="bg1"/>
                </a:solidFill>
              </a:rPr>
              <a:t>«За Победу над Японией»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Орден «Отечественной Войны» II </a:t>
            </a:r>
            <a:r>
              <a:rPr lang="ru-RU" dirty="0">
                <a:solidFill>
                  <a:schemeClr val="bg1"/>
                </a:solidFill>
              </a:rPr>
              <a:t>степени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Орден «Трудового </a:t>
            </a:r>
            <a:r>
              <a:rPr lang="ru-RU" dirty="0">
                <a:solidFill>
                  <a:schemeClr val="bg1"/>
                </a:solidFill>
              </a:rPr>
              <a:t>красного </a:t>
            </a:r>
            <a:r>
              <a:rPr lang="ru-RU" dirty="0" smtClean="0">
                <a:solidFill>
                  <a:schemeClr val="bg1"/>
                </a:solidFill>
              </a:rPr>
              <a:t>знамени»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Медаль: «За трудовую доблесть»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«Георгия </a:t>
            </a:r>
            <a:r>
              <a:rPr lang="ru-RU" dirty="0" smtClean="0">
                <a:solidFill>
                  <a:schemeClr val="bg1"/>
                </a:solidFill>
              </a:rPr>
              <a:t>Жукова»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Знак Фронтовик 1941-1945гг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Юбилейные </a:t>
            </a:r>
            <a:r>
              <a:rPr lang="ru-RU" dirty="0">
                <a:solidFill>
                  <a:schemeClr val="bg1"/>
                </a:solidFill>
              </a:rPr>
              <a:t>медали</a:t>
            </a:r>
          </a:p>
          <a:p>
            <a:pPr marL="13716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28674" name="Picture 2" descr="C:\Users\User\Desktop\Майская\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Похоленко</a:t>
            </a:r>
            <a:r>
              <a:rPr lang="ru-RU" sz="2800" dirty="0" smtClean="0">
                <a:solidFill>
                  <a:schemeClr val="bg1"/>
                </a:solidFill>
              </a:rPr>
              <a:t> Георгий Тимофеевич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(1920-1968)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Похоленко</a:t>
            </a:r>
            <a:r>
              <a:rPr lang="ru-RU" sz="2800" dirty="0" smtClean="0">
                <a:solidFill>
                  <a:schemeClr val="bg1"/>
                </a:solidFill>
              </a:rPr>
              <a:t> Михаил Михайлович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(1918-2002)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412776"/>
            <a:ext cx="4896544" cy="525658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</a:rPr>
              <a:t>Р</a:t>
            </a:r>
            <a:r>
              <a:rPr lang="ru-RU" sz="1800" dirty="0" smtClean="0">
                <a:solidFill>
                  <a:schemeClr val="bg1"/>
                </a:solidFill>
              </a:rPr>
              <a:t>одился </a:t>
            </a:r>
            <a:r>
              <a:rPr lang="ru-RU" sz="1800" dirty="0">
                <a:solidFill>
                  <a:schemeClr val="bg1"/>
                </a:solidFill>
              </a:rPr>
              <a:t>в </a:t>
            </a:r>
            <a:r>
              <a:rPr lang="ru-RU" sz="1800" dirty="0" err="1" smtClean="0">
                <a:solidFill>
                  <a:schemeClr val="bg1"/>
                </a:solidFill>
              </a:rPr>
              <a:t>д.Абрамовка</a:t>
            </a:r>
            <a:endParaRPr lang="ru-RU" sz="18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</a:rPr>
              <a:t>Член ВКП(б)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</a:rPr>
              <a:t>Призван </a:t>
            </a:r>
            <a:r>
              <a:rPr lang="ru-RU" sz="1800" dirty="0" err="1">
                <a:solidFill>
                  <a:schemeClr val="bg1"/>
                </a:solidFill>
              </a:rPr>
              <a:t>Боханским</a:t>
            </a:r>
            <a:r>
              <a:rPr lang="ru-RU" sz="1800" dirty="0">
                <a:solidFill>
                  <a:schemeClr val="bg1"/>
                </a:solidFill>
              </a:rPr>
              <a:t> РВК 22.06.1941г.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</a:rPr>
              <a:t>Контужен тяжело августе 1943г.,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</a:rPr>
              <a:t>В действующей армии с 22.06.1941 по 12.08.1943г. с 3.01.1944г. по май 1945г.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</a:rPr>
              <a:t>Звание: Старший сержант, стрелок 1-й стрелковой роты,  971 стрелковый полка, 273-й стрелковой </a:t>
            </a:r>
            <a:r>
              <a:rPr lang="ru-RU" sz="1800" dirty="0" err="1">
                <a:solidFill>
                  <a:schemeClr val="bg1"/>
                </a:solidFill>
              </a:rPr>
              <a:t>Бежицкой</a:t>
            </a:r>
            <a:r>
              <a:rPr lang="ru-RU" sz="1800" dirty="0">
                <a:solidFill>
                  <a:schemeClr val="bg1"/>
                </a:solidFill>
              </a:rPr>
              <a:t> ордена Богдана Хмельницкого дивизии.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Награды:</a:t>
            </a:r>
            <a:endParaRPr lang="ru-RU" sz="1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</a:rPr>
              <a:t>Медаль «За Отвагу» 07.11.1942г. </a:t>
            </a:r>
            <a:endParaRPr lang="ru-RU" sz="18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Медаль </a:t>
            </a:r>
            <a:r>
              <a:rPr lang="ru-RU" sz="1800" dirty="0">
                <a:solidFill>
                  <a:schemeClr val="bg1"/>
                </a:solidFill>
              </a:rPr>
              <a:t>«За Отвагу» 11.08.1943г. </a:t>
            </a:r>
            <a:endParaRPr lang="ru-RU" sz="18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Орден </a:t>
            </a:r>
            <a:r>
              <a:rPr lang="ru-RU" sz="1800" dirty="0">
                <a:solidFill>
                  <a:schemeClr val="bg1"/>
                </a:solidFill>
              </a:rPr>
              <a:t>«</a:t>
            </a:r>
            <a:r>
              <a:rPr lang="ru-RU" sz="1800" dirty="0" smtClean="0">
                <a:solidFill>
                  <a:schemeClr val="bg1"/>
                </a:solidFill>
              </a:rPr>
              <a:t>Слава»  </a:t>
            </a:r>
            <a:r>
              <a:rPr lang="en-US" sz="1800" dirty="0">
                <a:solidFill>
                  <a:schemeClr val="bg1"/>
                </a:solidFill>
              </a:rPr>
              <a:t>III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степени05.08.1944г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  <a:endParaRPr lang="ru-RU" sz="18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Орден </a:t>
            </a:r>
            <a:r>
              <a:rPr lang="ru-RU" sz="1800" dirty="0">
                <a:solidFill>
                  <a:schemeClr val="bg1"/>
                </a:solidFill>
              </a:rPr>
              <a:t>«</a:t>
            </a:r>
            <a:r>
              <a:rPr lang="ru-RU" sz="1800" dirty="0" smtClean="0">
                <a:solidFill>
                  <a:schemeClr val="bg1"/>
                </a:solidFill>
              </a:rPr>
              <a:t>Слава»  </a:t>
            </a:r>
            <a:r>
              <a:rPr lang="ru-RU" sz="1800" dirty="0">
                <a:solidFill>
                  <a:schemeClr val="bg1"/>
                </a:solidFill>
              </a:rPr>
              <a:t>II </a:t>
            </a:r>
            <a:r>
              <a:rPr lang="ru-RU" sz="1800" dirty="0" smtClean="0">
                <a:solidFill>
                  <a:schemeClr val="bg1"/>
                </a:solidFill>
              </a:rPr>
              <a:t>степени25.10.1944г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</a:rPr>
              <a:t>П</a:t>
            </a:r>
            <a:r>
              <a:rPr lang="ru-RU" sz="1800" dirty="0" smtClean="0">
                <a:solidFill>
                  <a:schemeClr val="bg1"/>
                </a:solidFill>
              </a:rPr>
              <a:t>охоронен </a:t>
            </a:r>
            <a:r>
              <a:rPr lang="ru-RU" sz="1800" dirty="0">
                <a:solidFill>
                  <a:schemeClr val="bg1"/>
                </a:solidFill>
              </a:rPr>
              <a:t>в Осе 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F:\ВОВ\Похоленко Михаил Михайлович 1\Похоленко Михаил Михайл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3" y="1600200"/>
            <a:ext cx="30035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Рыжих Михаил </a:t>
            </a:r>
            <a:r>
              <a:rPr lang="ru-RU" sz="2800" dirty="0" err="1" smtClean="0">
                <a:solidFill>
                  <a:schemeClr val="bg1"/>
                </a:solidFill>
              </a:rPr>
              <a:t>Власович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(1911-1983)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49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Серебренников Алексей Степанович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(1915-)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Серебренников Иван Ильич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(1909-1999)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Родился  д. </a:t>
            </a:r>
            <a:r>
              <a:rPr lang="ru-RU" dirty="0" err="1" smtClean="0">
                <a:solidFill>
                  <a:schemeClr val="bg1"/>
                </a:solidFill>
              </a:rPr>
              <a:t>Серебряковка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Участник Великой Отечественной войны с февраля 1943-1945г. Северный Кавказ.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Воинское звание: сержант.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Награды: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«За </a:t>
            </a:r>
            <a:r>
              <a:rPr lang="ru-RU" dirty="0">
                <a:solidFill>
                  <a:schemeClr val="bg1"/>
                </a:solidFill>
              </a:rPr>
              <a:t>победу над Германией»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«30 лет победы»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«40 лет победы»</a:t>
            </a:r>
          </a:p>
          <a:p>
            <a:pPr marL="137160" indent="0">
              <a:buNone/>
            </a:pPr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29698" name="Picture 2" descr="C:\Users\User\Desktop\Майская\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7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Серебренников Иван </a:t>
            </a:r>
            <a:r>
              <a:rPr lang="ru-RU" sz="2800" dirty="0" err="1" smtClean="0">
                <a:solidFill>
                  <a:schemeClr val="bg1"/>
                </a:solidFill>
              </a:rPr>
              <a:t>Крисантьевич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(1906-1991)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 </a:t>
            </a:r>
            <a:r>
              <a:rPr lang="ru-RU" dirty="0">
                <a:solidFill>
                  <a:schemeClr val="bg1"/>
                </a:solidFill>
              </a:rPr>
              <a:t>д. </a:t>
            </a:r>
            <a:r>
              <a:rPr lang="ru-RU" dirty="0" err="1">
                <a:solidFill>
                  <a:schemeClr val="bg1"/>
                </a:solidFill>
              </a:rPr>
              <a:t>Серебряковка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Воинское звание: </a:t>
            </a:r>
            <a:r>
              <a:rPr lang="ru-RU" dirty="0" smtClean="0">
                <a:solidFill>
                  <a:schemeClr val="bg1"/>
                </a:solidFill>
              </a:rPr>
              <a:t>сержант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88 </a:t>
            </a:r>
            <a:r>
              <a:rPr lang="ru-RU" dirty="0">
                <a:solidFill>
                  <a:schemeClr val="bg1"/>
                </a:solidFill>
              </a:rPr>
              <a:t>батальон, западный фронт, автобат 22.06.1941-1945гг.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Награды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боевые заслуги»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</a:t>
            </a:r>
            <a:r>
              <a:rPr lang="ru-RU" dirty="0" smtClean="0">
                <a:solidFill>
                  <a:schemeClr val="bg1"/>
                </a:solidFill>
              </a:rPr>
              <a:t>едаль </a:t>
            </a:r>
            <a:r>
              <a:rPr lang="ru-RU" dirty="0">
                <a:solidFill>
                  <a:schemeClr val="bg1"/>
                </a:solidFill>
              </a:rPr>
              <a:t>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«60 лет ВС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Победу над Германией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победу над Японией»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доблестный труд»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24578" name="Picture 2" descr="F:\ВОВ\Серебренников Иван Крисантьевич 1\Серебренников Иван Крисанть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7174"/>
            <a:ext cx="3312368" cy="441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5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Серебренников </a:t>
            </a:r>
            <a:r>
              <a:rPr lang="ru-RU" sz="2800" dirty="0">
                <a:solidFill>
                  <a:schemeClr val="bg1"/>
                </a:solidFill>
              </a:rPr>
              <a:t>И</a:t>
            </a:r>
            <a:r>
              <a:rPr lang="ru-RU" sz="2800" dirty="0" smtClean="0">
                <a:solidFill>
                  <a:schemeClr val="bg1"/>
                </a:solidFill>
              </a:rPr>
              <a:t>ван Петрович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(1911-1992)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</a:t>
            </a:r>
            <a:r>
              <a:rPr lang="ru-RU" dirty="0">
                <a:solidFill>
                  <a:schemeClr val="bg1"/>
                </a:solidFill>
              </a:rPr>
              <a:t>деревне </a:t>
            </a:r>
            <a:r>
              <a:rPr lang="ru-RU" dirty="0" err="1">
                <a:solidFill>
                  <a:schemeClr val="bg1"/>
                </a:solidFill>
              </a:rPr>
              <a:t>Серебряковка</a:t>
            </a:r>
            <a:r>
              <a:rPr lang="ru-RU" dirty="0">
                <a:solidFill>
                  <a:schemeClr val="bg1"/>
                </a:solidFill>
              </a:rPr>
              <a:t>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Воинское звание: рядовой. Белорусский 585 фронт с 1943г-1945г.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Награды: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Орден </a:t>
            </a:r>
            <a:r>
              <a:rPr lang="ru-RU" dirty="0" smtClean="0">
                <a:solidFill>
                  <a:schemeClr val="bg1"/>
                </a:solidFill>
              </a:rPr>
              <a:t>«Отечественной Войны » </a:t>
            </a:r>
            <a:r>
              <a:rPr lang="ru-RU" dirty="0">
                <a:solidFill>
                  <a:schemeClr val="bg1"/>
                </a:solidFill>
              </a:rPr>
              <a:t>I степени.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боевые заслуги»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освобождение Варшавы»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победу над Германией»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«20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«40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 60 леи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«За доблестный труд»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Участник ВСХВ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25602" name="Picture 2" descr="F:\ВОВ\Серебренников Иван Петрович 1\Серебренников Иван Петр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8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/>
              </a:rPr>
              <a:t>Березовский Михаил Степанович</a:t>
            </a:r>
            <a:br>
              <a:rPr lang="ru-RU" sz="2800" dirty="0" smtClean="0">
                <a:solidFill>
                  <a:schemeClr val="bg1"/>
                </a:solidFill>
                <a:effectLst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</a:rPr>
              <a:t>(1912-1988)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7091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Родился </a:t>
            </a:r>
            <a:r>
              <a:rPr lang="ru-RU" sz="2800" dirty="0">
                <a:solidFill>
                  <a:schemeClr val="bg1"/>
                </a:solidFill>
              </a:rPr>
              <a:t>в д. </a:t>
            </a:r>
            <a:r>
              <a:rPr lang="ru-RU" sz="2800" dirty="0" err="1">
                <a:solidFill>
                  <a:schemeClr val="bg1"/>
                </a:solidFill>
              </a:rPr>
              <a:t>Шлюндиха</a:t>
            </a:r>
            <a:r>
              <a:rPr lang="ru-RU" sz="2800" dirty="0" smtClean="0">
                <a:solidFill>
                  <a:schemeClr val="bg1"/>
                </a:solidFill>
              </a:rPr>
              <a:t>     </a:t>
            </a:r>
            <a:r>
              <a:rPr lang="ru-RU" sz="2800" b="1" dirty="0" smtClean="0">
                <a:solidFill>
                  <a:schemeClr val="bg1"/>
                </a:solidFill>
              </a:rPr>
              <a:t>Воинское звание: </a:t>
            </a:r>
            <a:r>
              <a:rPr lang="ru-RU" sz="2800" dirty="0" smtClean="0">
                <a:solidFill>
                  <a:schemeClr val="bg1"/>
                </a:solidFill>
              </a:rPr>
              <a:t>рядовой.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Воевал с 1943 по 1945гг.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Медали: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dirty="0">
                <a:solidFill>
                  <a:schemeClr val="bg1"/>
                </a:solidFill>
              </a:rPr>
              <a:t>За победу над </a:t>
            </a:r>
            <a:r>
              <a:rPr lang="ru-RU" sz="2800" dirty="0" smtClean="0">
                <a:solidFill>
                  <a:schemeClr val="bg1"/>
                </a:solidFill>
              </a:rPr>
              <a:t>Японией»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dirty="0">
                <a:solidFill>
                  <a:schemeClr val="bg1"/>
                </a:solidFill>
              </a:rPr>
              <a:t>40 лет </a:t>
            </a:r>
            <a:r>
              <a:rPr lang="ru-RU" sz="2800" dirty="0" smtClean="0">
                <a:solidFill>
                  <a:schemeClr val="bg1"/>
                </a:solidFill>
              </a:rPr>
              <a:t>Победы </a:t>
            </a:r>
            <a:r>
              <a:rPr lang="ru-RU" sz="2800" dirty="0">
                <a:solidFill>
                  <a:schemeClr val="bg1"/>
                </a:solidFill>
              </a:rPr>
              <a:t>над Германией»</a:t>
            </a:r>
          </a:p>
          <a:p>
            <a:pPr marL="13716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 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2050" name="Picture 2" descr="C:\Users\User\Desktop\Майская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9148"/>
            <a:ext cx="3024336" cy="45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Серебренников Иннокентий Семенович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(1920-1998)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484784"/>
            <a:ext cx="4464496" cy="504056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Родился в </a:t>
            </a:r>
            <a:r>
              <a:rPr lang="ru-RU" sz="2900" dirty="0">
                <a:solidFill>
                  <a:schemeClr val="bg1"/>
                </a:solidFill>
              </a:rPr>
              <a:t>д. </a:t>
            </a:r>
            <a:r>
              <a:rPr lang="ru-RU" sz="2900" dirty="0" err="1">
                <a:solidFill>
                  <a:schemeClr val="bg1"/>
                </a:solidFill>
              </a:rPr>
              <a:t>Серебряковка</a:t>
            </a:r>
            <a:r>
              <a:rPr lang="ru-RU" sz="2900" dirty="0">
                <a:solidFill>
                  <a:schemeClr val="bg1"/>
                </a:solidFill>
              </a:rPr>
              <a:t>. Ушел в армию в 1939 году, после службы ушел на фронт в 1942 году. </a:t>
            </a:r>
            <a:r>
              <a:rPr lang="ru-RU" sz="2900" b="1" dirty="0">
                <a:solidFill>
                  <a:schemeClr val="bg1"/>
                </a:solidFill>
              </a:rPr>
              <a:t>Воинское звание </a:t>
            </a:r>
            <a:r>
              <a:rPr lang="ru-RU" sz="2900" dirty="0">
                <a:solidFill>
                  <a:schemeClr val="bg1"/>
                </a:solidFill>
              </a:rPr>
              <a:t>– сержант. Полк 177 ГАП с 13.10.1940 – 1.01.1943гг. Дивизия 21-РГК  I Прибалтийский фронт.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>
                <a:solidFill>
                  <a:schemeClr val="bg1"/>
                </a:solidFill>
              </a:rPr>
              <a:t>Пришел с фронта в 1946 году в деревню </a:t>
            </a:r>
            <a:r>
              <a:rPr lang="ru-RU" sz="2900" dirty="0" err="1">
                <a:solidFill>
                  <a:schemeClr val="bg1"/>
                </a:solidFill>
              </a:rPr>
              <a:t>Серебряковку</a:t>
            </a:r>
            <a:r>
              <a:rPr lang="ru-RU" sz="2900" dirty="0">
                <a:solidFill>
                  <a:schemeClr val="bg1"/>
                </a:solidFill>
              </a:rPr>
              <a:t> и работал  механизатором, тракторным бригадиром.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>
                <a:solidFill>
                  <a:schemeClr val="bg1"/>
                </a:solidFill>
              </a:rPr>
              <a:t>Награды: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Орден «Отечественной войны» </a:t>
            </a:r>
            <a:r>
              <a:rPr lang="en-US" sz="2900" dirty="0">
                <a:solidFill>
                  <a:schemeClr val="bg1"/>
                </a:solidFill>
              </a:rPr>
              <a:t>II </a:t>
            </a:r>
            <a:r>
              <a:rPr lang="ru-RU" sz="2900" dirty="0" smtClean="0">
                <a:solidFill>
                  <a:schemeClr val="bg1"/>
                </a:solidFill>
              </a:rPr>
              <a:t>степени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Медали: </a:t>
            </a:r>
            <a:r>
              <a:rPr lang="ru-RU" sz="2900" dirty="0">
                <a:solidFill>
                  <a:schemeClr val="bg1"/>
                </a:solidFill>
              </a:rPr>
              <a:t>«За победу над  Германией</a:t>
            </a:r>
            <a:r>
              <a:rPr lang="ru-RU" sz="2900" dirty="0" smtClean="0">
                <a:solidFill>
                  <a:schemeClr val="bg1"/>
                </a:solidFill>
              </a:rPr>
              <a:t>»,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dirty="0">
                <a:solidFill>
                  <a:schemeClr val="bg1"/>
                </a:solidFill>
              </a:rPr>
              <a:t>«Георгия Жукова» </a:t>
            </a:r>
            <a:endParaRPr lang="ru-RU" sz="29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Юбилейными </a:t>
            </a:r>
            <a:r>
              <a:rPr lang="ru-RU" sz="2900" dirty="0">
                <a:solidFill>
                  <a:schemeClr val="bg1"/>
                </a:solidFill>
              </a:rPr>
              <a:t>медалями</a:t>
            </a:r>
            <a:r>
              <a:rPr lang="ru-RU" sz="2900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dirty="0">
                <a:solidFill>
                  <a:schemeClr val="bg1"/>
                </a:solidFill>
              </a:rPr>
              <a:t>«60 лет Вооруженных сил СССР</a:t>
            </a:r>
            <a:r>
              <a:rPr lang="ru-RU" sz="2900" dirty="0" smtClean="0">
                <a:solidFill>
                  <a:schemeClr val="bg1"/>
                </a:solidFill>
              </a:rPr>
              <a:t>»,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«</a:t>
            </a:r>
            <a:r>
              <a:rPr lang="ru-RU" sz="2900" dirty="0">
                <a:solidFill>
                  <a:schemeClr val="bg1"/>
                </a:solidFill>
              </a:rPr>
              <a:t>70 лет Вооруженных сил СССР</a:t>
            </a:r>
            <a:r>
              <a:rPr lang="ru-RU" sz="2900" dirty="0" smtClean="0">
                <a:solidFill>
                  <a:schemeClr val="bg1"/>
                </a:solidFill>
              </a:rPr>
              <a:t>»,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«</a:t>
            </a:r>
            <a:r>
              <a:rPr lang="ru-RU" sz="2900" dirty="0">
                <a:solidFill>
                  <a:schemeClr val="bg1"/>
                </a:solidFill>
              </a:rPr>
              <a:t>20 лет Победы </a:t>
            </a:r>
            <a:r>
              <a:rPr lang="ru-RU" sz="2900" dirty="0" smtClean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«</a:t>
            </a:r>
            <a:r>
              <a:rPr lang="ru-RU" sz="2900" dirty="0">
                <a:solidFill>
                  <a:schemeClr val="bg1"/>
                </a:solidFill>
              </a:rPr>
              <a:t>30 лет Победы </a:t>
            </a:r>
            <a:r>
              <a:rPr lang="ru-RU" sz="2900" dirty="0" smtClean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2900" dirty="0">
                <a:solidFill>
                  <a:schemeClr val="bg1"/>
                </a:solidFill>
              </a:rPr>
              <a:t>«40 лет Победы </a:t>
            </a:r>
            <a:r>
              <a:rPr lang="ru-RU" sz="2900" dirty="0" smtClean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«</a:t>
            </a:r>
            <a:r>
              <a:rPr lang="ru-RU" sz="2900" dirty="0">
                <a:solidFill>
                  <a:schemeClr val="bg1"/>
                </a:solidFill>
              </a:rPr>
              <a:t>50 лет </a:t>
            </a:r>
            <a:r>
              <a:rPr lang="ru-RU" sz="2900" dirty="0" smtClean="0">
                <a:solidFill>
                  <a:schemeClr val="bg1"/>
                </a:solidFill>
              </a:rPr>
              <a:t>Победы»</a:t>
            </a:r>
            <a:endParaRPr lang="ru-RU" sz="29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3074" name="Picture 2" descr="E:\Майская\Серебренников Иннокентий Семен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847" y="1628800"/>
            <a:ext cx="3085282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5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ysClr val="windowText" lastClr="000000"/>
                </a:solidFill>
              </a:rPr>
              <a:t>Серебренников Петр Семенович </a:t>
            </a:r>
            <a:br>
              <a:rPr lang="ru-RU" sz="2800" dirty="0" smtClean="0">
                <a:solidFill>
                  <a:sysClr val="windowText" lastClr="000000"/>
                </a:solidFill>
              </a:rPr>
            </a:br>
            <a:r>
              <a:rPr lang="ru-RU" sz="2800" dirty="0" smtClean="0">
                <a:solidFill>
                  <a:sysClr val="windowText" lastClr="000000"/>
                </a:solidFill>
              </a:rPr>
              <a:t>(1909-2000)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esktop\Майская\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0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Середкин Михаил Никитович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(1924-1974)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esktop\Майская\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5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Соловьев Виктор Иванович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(1922-1995)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556792"/>
            <a:ext cx="4536504" cy="475252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Родился в </a:t>
            </a:r>
            <a:r>
              <a:rPr lang="ru-RU" sz="3400" dirty="0" err="1" smtClean="0">
                <a:solidFill>
                  <a:schemeClr val="bg1"/>
                </a:solidFill>
              </a:rPr>
              <a:t>г.Бежецк</a:t>
            </a:r>
            <a:r>
              <a:rPr lang="ru-RU" sz="3400" dirty="0" smtClean="0">
                <a:solidFill>
                  <a:schemeClr val="bg1"/>
                </a:solidFill>
              </a:rPr>
              <a:t> Калининской обл.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Вид авиации: Бомбардировочная</a:t>
            </a:r>
            <a:endParaRPr lang="ru-RU" sz="34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solidFill>
                  <a:schemeClr val="bg1"/>
                </a:solidFill>
              </a:rPr>
              <a:t>Категория</a:t>
            </a:r>
            <a:r>
              <a:rPr lang="ru-RU" sz="3400" dirty="0" smtClean="0">
                <a:solidFill>
                  <a:schemeClr val="bg1"/>
                </a:solidFill>
              </a:rPr>
              <a:t>: Стрелок </a:t>
            </a:r>
            <a:r>
              <a:rPr lang="ru-RU" sz="3400" dirty="0">
                <a:solidFill>
                  <a:schemeClr val="bg1"/>
                </a:solidFill>
              </a:rPr>
              <a:t>(стрелок-радист)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20.05.42 </a:t>
            </a:r>
            <a:r>
              <a:rPr lang="ru-RU" sz="3400" dirty="0">
                <a:solidFill>
                  <a:schemeClr val="bg1"/>
                </a:solidFill>
              </a:rPr>
              <a:t>г. при выполнении боевого задания в районе д. </a:t>
            </a:r>
            <a:r>
              <a:rPr lang="ru-RU" sz="3400" dirty="0" err="1">
                <a:solidFill>
                  <a:schemeClr val="bg1"/>
                </a:solidFill>
              </a:rPr>
              <a:t>Дятлево</a:t>
            </a:r>
            <a:r>
              <a:rPr lang="ru-RU" sz="3400" dirty="0">
                <a:solidFill>
                  <a:schemeClr val="bg1"/>
                </a:solidFill>
              </a:rPr>
              <a:t>, </a:t>
            </a:r>
            <a:r>
              <a:rPr lang="ru-RU" sz="3400" dirty="0" err="1">
                <a:solidFill>
                  <a:schemeClr val="bg1"/>
                </a:solidFill>
              </a:rPr>
              <a:t>Демянского</a:t>
            </a:r>
            <a:r>
              <a:rPr lang="ru-RU" sz="3400" dirty="0">
                <a:solidFill>
                  <a:schemeClr val="bg1"/>
                </a:solidFill>
              </a:rPr>
              <a:t> района истребителями противника сбит самолет Пе-2 из 2 </a:t>
            </a:r>
            <a:r>
              <a:rPr lang="ru-RU" sz="3400" dirty="0" err="1">
                <a:solidFill>
                  <a:schemeClr val="bg1"/>
                </a:solidFill>
              </a:rPr>
              <a:t>аэ</a:t>
            </a:r>
            <a:r>
              <a:rPr lang="ru-RU" sz="3400" dirty="0">
                <a:solidFill>
                  <a:schemeClr val="bg1"/>
                </a:solidFill>
              </a:rPr>
              <a:t> 58 </a:t>
            </a:r>
            <a:r>
              <a:rPr lang="ru-RU" sz="3400" dirty="0" err="1">
                <a:solidFill>
                  <a:schemeClr val="bg1"/>
                </a:solidFill>
              </a:rPr>
              <a:t>бап</a:t>
            </a:r>
            <a:r>
              <a:rPr lang="ru-RU" sz="3400" dirty="0">
                <a:solidFill>
                  <a:schemeClr val="bg1"/>
                </a:solidFill>
              </a:rPr>
              <a:t> с экипажем: летчик ст. сержант </a:t>
            </a:r>
            <a:r>
              <a:rPr lang="ru-RU" sz="3400" dirty="0" err="1">
                <a:solidFill>
                  <a:schemeClr val="bg1"/>
                </a:solidFill>
              </a:rPr>
              <a:t>М.И.Атаманов</a:t>
            </a:r>
            <a:r>
              <a:rPr lang="ru-RU" sz="3400" dirty="0">
                <a:solidFill>
                  <a:schemeClr val="bg1"/>
                </a:solidFill>
              </a:rPr>
              <a:t>, стрелок-бомбардир лейтенант </a:t>
            </a:r>
            <a:r>
              <a:rPr lang="ru-RU" sz="3400" dirty="0" err="1">
                <a:solidFill>
                  <a:schemeClr val="bg1"/>
                </a:solidFill>
              </a:rPr>
              <a:t>И.П.Лисовой</a:t>
            </a:r>
            <a:r>
              <a:rPr lang="ru-RU" sz="3400" dirty="0">
                <a:solidFill>
                  <a:schemeClr val="bg1"/>
                </a:solidFill>
              </a:rPr>
              <a:t>, стрелок-радист сержант </a:t>
            </a:r>
            <a:r>
              <a:rPr lang="ru-RU" sz="3400" dirty="0" err="1">
                <a:solidFill>
                  <a:schemeClr val="bg1"/>
                </a:solidFill>
              </a:rPr>
              <a:t>В.И.Соловьев</a:t>
            </a:r>
            <a:r>
              <a:rPr lang="ru-RU" sz="34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 smtClean="0">
                <a:solidFill>
                  <a:schemeClr val="bg1"/>
                </a:solidFill>
              </a:rPr>
              <a:t>Награды: </a:t>
            </a:r>
            <a:endParaRPr lang="ru-RU" sz="3400" b="1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Медаль </a:t>
            </a:r>
            <a:r>
              <a:rPr lang="ru-RU" sz="3400" dirty="0">
                <a:solidFill>
                  <a:schemeClr val="bg1"/>
                </a:solidFill>
              </a:rPr>
              <a:t>«За боевые </a:t>
            </a:r>
            <a:r>
              <a:rPr lang="ru-RU" sz="3400" dirty="0" smtClean="0">
                <a:solidFill>
                  <a:schemeClr val="bg1"/>
                </a:solidFill>
              </a:rPr>
              <a:t>заслуги»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Орден «Красной Звезды»</a:t>
            </a:r>
            <a:endParaRPr lang="ru-RU" sz="34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4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30722" name="Picture 2" descr="C:\Users\User\Desktop\Майская\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0" y="1628775"/>
            <a:ext cx="2998258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Таюрский</a:t>
            </a:r>
            <a:r>
              <a:rPr lang="ru-RU" sz="2800" dirty="0" smtClean="0">
                <a:solidFill>
                  <a:schemeClr val="bg1"/>
                </a:solidFill>
              </a:rPr>
              <a:t> Василий Трофимович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(1911-1976)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33794" name="Picture 2" descr="C:\Users\User\Desktop\Майская\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2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ysClr val="windowText" lastClr="000000"/>
                </a:solidFill>
              </a:rPr>
              <a:t>Тулосонов</a:t>
            </a:r>
            <a:r>
              <a:rPr lang="ru-RU" sz="2800" dirty="0" smtClean="0">
                <a:solidFill>
                  <a:sysClr val="windowText" lastClr="000000"/>
                </a:solidFill>
              </a:rPr>
              <a:t> Константин Терентьевич </a:t>
            </a:r>
            <a:br>
              <a:rPr lang="ru-RU" sz="2800" dirty="0" smtClean="0">
                <a:solidFill>
                  <a:sysClr val="windowText" lastClr="000000"/>
                </a:solidFill>
              </a:rPr>
            </a:br>
            <a:r>
              <a:rPr lang="ru-RU" sz="2800" dirty="0" smtClean="0">
                <a:solidFill>
                  <a:sysClr val="windowText" lastClr="000000"/>
                </a:solidFill>
              </a:rPr>
              <a:t>(1919-1978)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Р</a:t>
            </a:r>
            <a:r>
              <a:rPr lang="ru-RU" dirty="0" smtClean="0">
                <a:solidFill>
                  <a:sysClr val="windowText" lastClr="000000"/>
                </a:solidFill>
              </a:rPr>
              <a:t>одился </a:t>
            </a:r>
            <a:r>
              <a:rPr lang="ru-RU" dirty="0">
                <a:solidFill>
                  <a:sysClr val="windowText" lastClr="000000"/>
                </a:solidFill>
              </a:rPr>
              <a:t>в селе Улей </a:t>
            </a:r>
            <a:r>
              <a:rPr lang="ru-RU" dirty="0" err="1">
                <a:solidFill>
                  <a:sysClr val="windowText" lastClr="000000"/>
                </a:solidFill>
              </a:rPr>
              <a:t>Боханского</a:t>
            </a:r>
            <a:r>
              <a:rPr lang="ru-RU" dirty="0">
                <a:solidFill>
                  <a:sysClr val="windowText" lastClr="000000"/>
                </a:solidFill>
              </a:rPr>
              <a:t> района.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Проходил службу с 1941-1946гг. </a:t>
            </a:r>
            <a:r>
              <a:rPr lang="ru-RU" b="1" dirty="0" smtClean="0">
                <a:solidFill>
                  <a:sysClr val="windowText" lastClr="000000"/>
                </a:solidFill>
              </a:rPr>
              <a:t>Воинское </a:t>
            </a:r>
            <a:r>
              <a:rPr lang="ru-RU" b="1" dirty="0">
                <a:solidFill>
                  <a:sysClr val="windowText" lastClr="000000"/>
                </a:solidFill>
              </a:rPr>
              <a:t>звание :</a:t>
            </a:r>
            <a:r>
              <a:rPr lang="ru-RU" dirty="0">
                <a:solidFill>
                  <a:sysClr val="windowText" lastClr="000000"/>
                </a:solidFill>
              </a:rPr>
              <a:t> старший лейтенант. Командир пулеметной роты 1005 краснознаменного стрелкового полка, 279-я стрелковая </a:t>
            </a:r>
            <a:r>
              <a:rPr lang="ru-RU" dirty="0" err="1">
                <a:solidFill>
                  <a:sysClr val="windowText" lastClr="000000"/>
                </a:solidFill>
              </a:rPr>
              <a:t>Лисичанская</a:t>
            </a:r>
            <a:r>
              <a:rPr lang="ru-RU" dirty="0">
                <a:solidFill>
                  <a:sysClr val="windowText" lastClr="000000"/>
                </a:solidFill>
              </a:rPr>
              <a:t> Краснознамённая </a:t>
            </a:r>
            <a:r>
              <a:rPr lang="ru-RU" dirty="0" smtClean="0">
                <a:solidFill>
                  <a:sysClr val="windowText" lastClr="000000"/>
                </a:solidFill>
              </a:rPr>
              <a:t>дивизия</a:t>
            </a:r>
            <a:r>
              <a:rPr lang="ru-RU" dirty="0">
                <a:solidFill>
                  <a:sysClr val="windowText" lastClr="000000"/>
                </a:solidFill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ysClr val="windowText" lastClr="000000"/>
                </a:solidFill>
              </a:rPr>
              <a:t>Награды: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Орден </a:t>
            </a:r>
            <a:r>
              <a:rPr lang="ru-RU" dirty="0" smtClean="0">
                <a:solidFill>
                  <a:sysClr val="windowText" lastClr="000000"/>
                </a:solidFill>
              </a:rPr>
              <a:t>«Красной звезды»</a:t>
            </a:r>
            <a:endParaRPr lang="ru-RU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Орден </a:t>
            </a:r>
            <a:r>
              <a:rPr lang="ru-RU" dirty="0" smtClean="0">
                <a:solidFill>
                  <a:sysClr val="windowText" lastClr="000000"/>
                </a:solidFill>
              </a:rPr>
              <a:t>«Красного знамени».</a:t>
            </a:r>
            <a:endParaRPr lang="ru-RU" dirty="0">
              <a:solidFill>
                <a:sysClr val="windowText" lastClr="000000"/>
              </a:solidFill>
            </a:endParaRP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31746" name="Picture 2" descr="F:\ВОВ\Тулосонов Константин Терентьевич 1\Тулосонов Константин Терентьевич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13" y="1600200"/>
            <a:ext cx="338957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04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ysClr val="windowText" lastClr="000000"/>
                </a:solidFill>
              </a:rPr>
              <a:t>Тумашов</a:t>
            </a:r>
            <a:r>
              <a:rPr lang="ru-RU" sz="2800" dirty="0" smtClean="0">
                <a:solidFill>
                  <a:sysClr val="windowText" lastClr="000000"/>
                </a:solidFill>
              </a:rPr>
              <a:t> Григорий Иннокентьевич </a:t>
            </a:r>
            <a:br>
              <a:rPr lang="ru-RU" sz="2800" dirty="0" smtClean="0">
                <a:solidFill>
                  <a:sysClr val="windowText" lastClr="000000"/>
                </a:solidFill>
              </a:rPr>
            </a:br>
            <a:r>
              <a:rPr lang="ru-RU" sz="2800" dirty="0" smtClean="0">
                <a:solidFill>
                  <a:sysClr val="windowText" lastClr="000000"/>
                </a:solidFill>
              </a:rPr>
              <a:t>(1909-1982)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ysClr val="windowText" lastClr="000000"/>
                </a:solidFill>
              </a:rPr>
              <a:t>Воинское звание: красноармеец.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34818" name="Picture 2" descr="C:\Users\User\Desktop\Майская\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0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Тюрнев</a:t>
            </a:r>
            <a:r>
              <a:rPr lang="ru-RU" sz="2800" dirty="0" smtClean="0">
                <a:solidFill>
                  <a:schemeClr val="bg1"/>
                </a:solidFill>
              </a:rPr>
              <a:t> Илья Егорович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(1916-1992)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556792"/>
            <a:ext cx="4038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ysClr val="windowText" lastClr="000000"/>
                </a:solidFill>
              </a:rPr>
              <a:t>Родился в д</a:t>
            </a:r>
            <a:r>
              <a:rPr lang="ru-RU" dirty="0">
                <a:solidFill>
                  <a:sysClr val="windowText" lastClr="000000"/>
                </a:solidFill>
              </a:rPr>
              <a:t>. </a:t>
            </a:r>
            <a:r>
              <a:rPr lang="ru-RU" dirty="0" err="1">
                <a:solidFill>
                  <a:sysClr val="windowText" lastClr="000000"/>
                </a:solidFill>
              </a:rPr>
              <a:t>Тюрневка</a:t>
            </a:r>
            <a:endParaRPr lang="ru-RU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ysClr val="windowText" lastClr="000000"/>
                </a:solidFill>
              </a:rPr>
              <a:t>12-я </a:t>
            </a:r>
            <a:r>
              <a:rPr lang="ru-RU" dirty="0">
                <a:solidFill>
                  <a:sysClr val="windowText" lastClr="000000"/>
                </a:solidFill>
              </a:rPr>
              <a:t>армия, 9-я гвардейская сибирская дивизия.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ysClr val="windowText" lastClr="000000"/>
                </a:solidFill>
              </a:rPr>
              <a:t>Награды: </a:t>
            </a:r>
            <a:r>
              <a:rPr lang="ru-RU" dirty="0" smtClean="0">
                <a:solidFill>
                  <a:sysClr val="windowText" lastClr="000000"/>
                </a:solidFill>
              </a:rPr>
              <a:t>Орден «Отечественной войны» </a:t>
            </a:r>
            <a:r>
              <a:rPr lang="en-US" sz="2800" dirty="0" smtClean="0">
                <a:solidFill>
                  <a:schemeClr val="bg1"/>
                </a:solidFill>
              </a:rPr>
              <a:t>II</a:t>
            </a:r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r>
              <a:rPr lang="ru-RU" dirty="0">
                <a:solidFill>
                  <a:sysClr val="windowText" lastClr="000000"/>
                </a:solidFill>
              </a:rPr>
              <a:t>степени.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ysClr val="windowText" lastClr="000000"/>
                </a:solidFill>
              </a:rPr>
              <a:t>Медаль </a:t>
            </a:r>
            <a:r>
              <a:rPr lang="ru-RU" dirty="0">
                <a:solidFill>
                  <a:sysClr val="windowText" lastClr="000000"/>
                </a:solidFill>
              </a:rPr>
              <a:t>«20 лет победы»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ysClr val="windowText" lastClr="000000"/>
                </a:solidFill>
              </a:rPr>
              <a:t>Медаль </a:t>
            </a:r>
            <a:r>
              <a:rPr lang="ru-RU" dirty="0">
                <a:solidFill>
                  <a:sysClr val="windowText" lastClr="000000"/>
                </a:solidFill>
              </a:rPr>
              <a:t>«40 лет победы»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ysClr val="windowText" lastClr="000000"/>
                </a:solidFill>
              </a:rPr>
              <a:t>Медаль </a:t>
            </a:r>
            <a:r>
              <a:rPr lang="ru-RU" dirty="0">
                <a:solidFill>
                  <a:sysClr val="windowText" lastClr="000000"/>
                </a:solidFill>
              </a:rPr>
              <a:t>«70 лет ВС СССР»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35842" name="Picture 2" descr="C:\Users\User\Desktop\Майская\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5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ysClr val="windowText" lastClr="000000"/>
                </a:solidFill>
              </a:rPr>
              <a:t>Тюрнев</a:t>
            </a:r>
            <a:r>
              <a:rPr lang="ru-RU" sz="2800" dirty="0" smtClean="0">
                <a:solidFill>
                  <a:sysClr val="windowText" lastClr="000000"/>
                </a:solidFill>
              </a:rPr>
              <a:t> Иннокентий Иванович  </a:t>
            </a:r>
            <a:br>
              <a:rPr lang="ru-RU" sz="2800" dirty="0" smtClean="0">
                <a:solidFill>
                  <a:sysClr val="windowText" lastClr="000000"/>
                </a:solidFill>
              </a:rPr>
            </a:br>
            <a:r>
              <a:rPr lang="ru-RU" sz="2800" dirty="0" smtClean="0">
                <a:solidFill>
                  <a:sysClr val="windowText" lastClr="000000"/>
                </a:solidFill>
              </a:rPr>
              <a:t>(1919-1991)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Служил в рядах Советской </a:t>
            </a:r>
            <a:r>
              <a:rPr lang="ru-RU" dirty="0" smtClean="0">
                <a:solidFill>
                  <a:schemeClr val="bg1"/>
                </a:solidFill>
              </a:rPr>
              <a:t>Армии, Призвался </a:t>
            </a:r>
            <a:r>
              <a:rPr lang="ru-RU" dirty="0">
                <a:solidFill>
                  <a:schemeClr val="bg1"/>
                </a:solidFill>
              </a:rPr>
              <a:t>8 сентября 1939г. </a:t>
            </a: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сержант 173 стрелковой дивизии.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С армии пришел 7января 1944 года.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Награды: </a:t>
            </a:r>
            <a:r>
              <a:rPr lang="ru-RU" dirty="0" smtClean="0">
                <a:solidFill>
                  <a:schemeClr val="bg1"/>
                </a:solidFill>
              </a:rPr>
              <a:t>Орден «Красной звезды»- Медаль  «За </a:t>
            </a:r>
            <a:r>
              <a:rPr lang="ru-RU" dirty="0">
                <a:solidFill>
                  <a:schemeClr val="bg1"/>
                </a:solidFill>
              </a:rPr>
              <a:t>доблестный труд в Великой Отечественной </a:t>
            </a:r>
            <a:r>
              <a:rPr lang="ru-RU" dirty="0" smtClean="0">
                <a:solidFill>
                  <a:schemeClr val="bg1"/>
                </a:solidFill>
              </a:rPr>
              <a:t>Войне» Удостоверение</a:t>
            </a:r>
            <a:r>
              <a:rPr lang="ru-RU" dirty="0">
                <a:solidFill>
                  <a:schemeClr val="bg1"/>
                </a:solidFill>
              </a:rPr>
              <a:t>: красноармейская книжка за Победу над Германией в В.О.В с 1941-1945гг.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Медаль </a:t>
            </a:r>
            <a:r>
              <a:rPr lang="ru-RU" dirty="0" smtClean="0">
                <a:solidFill>
                  <a:schemeClr val="bg1"/>
                </a:solidFill>
              </a:rPr>
              <a:t>«Участника ВСХВ»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Юбилейные медали.</a:t>
            </a:r>
            <a:endParaRPr lang="ru-RU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36866" name="Picture 2" descr="C:\Users\User\Desktop\Майская\тюрнев иннокентий иванович декабрь 19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42" y="1700808"/>
            <a:ext cx="3098702" cy="444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3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ysClr val="windowText" lastClr="000000"/>
                </a:solidFill>
              </a:rPr>
              <a:t>Тюрнев</a:t>
            </a:r>
            <a:r>
              <a:rPr lang="ru-RU" sz="2800" dirty="0" smtClean="0">
                <a:solidFill>
                  <a:sysClr val="windowText" lastClr="000000"/>
                </a:solidFill>
              </a:rPr>
              <a:t> Михаил Иванович </a:t>
            </a:r>
            <a:br>
              <a:rPr lang="ru-RU" sz="2800" dirty="0" smtClean="0">
                <a:solidFill>
                  <a:sysClr val="windowText" lastClr="000000"/>
                </a:solidFill>
              </a:rPr>
            </a:br>
            <a:r>
              <a:rPr lang="ru-RU" sz="2800" dirty="0" smtClean="0">
                <a:solidFill>
                  <a:sysClr val="windowText" lastClr="000000"/>
                </a:solidFill>
              </a:rPr>
              <a:t>(1924-2003)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628800"/>
            <a:ext cx="4176464" cy="468052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Родился  д. Абрамовка </a:t>
            </a:r>
            <a:r>
              <a:rPr lang="ru-RU" dirty="0" err="1">
                <a:solidFill>
                  <a:sysClr val="windowText" lastClr="000000"/>
                </a:solidFill>
              </a:rPr>
              <a:t>Осинского</a:t>
            </a:r>
            <a:r>
              <a:rPr lang="ru-RU" dirty="0">
                <a:solidFill>
                  <a:sysClr val="windowText" lastClr="000000"/>
                </a:solidFill>
              </a:rPr>
              <a:t> района.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Призван </a:t>
            </a:r>
            <a:r>
              <a:rPr lang="ru-RU" dirty="0" err="1">
                <a:solidFill>
                  <a:sysClr val="windowText" lastClr="000000"/>
                </a:solidFill>
              </a:rPr>
              <a:t>Боханским</a:t>
            </a:r>
            <a:r>
              <a:rPr lang="ru-RU" dirty="0">
                <a:solidFill>
                  <a:sysClr val="windowText" lastClr="000000"/>
                </a:solidFill>
              </a:rPr>
              <a:t> РВК в РККА с августа 1942 - </a:t>
            </a:r>
            <a:r>
              <a:rPr lang="ru-RU" dirty="0" err="1" smtClean="0">
                <a:solidFill>
                  <a:sysClr val="windowText" lastClr="000000"/>
                </a:solidFill>
              </a:rPr>
              <a:t>фераль</a:t>
            </a:r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r>
              <a:rPr lang="ru-RU" dirty="0">
                <a:solidFill>
                  <a:sysClr val="windowText" lastClr="000000"/>
                </a:solidFill>
              </a:rPr>
              <a:t>1947г.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Воинское звание: Гвардии рядовой,  пом. водителя, орудийный номер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Воевал с августа 1942 по май 1945г в 24-й гвардейский миномётный Краснознамённый ордена Кутузова полк реактивной артиллерии. </a:t>
            </a:r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endParaRPr lang="ru-RU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№ льготного удостоверения 165566.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Награды: Орден </a:t>
            </a:r>
            <a:r>
              <a:rPr lang="ru-RU" dirty="0" smtClean="0">
                <a:solidFill>
                  <a:sysClr val="windowText" lastClr="000000"/>
                </a:solidFill>
              </a:rPr>
              <a:t>«Отечественной войны» </a:t>
            </a:r>
            <a:r>
              <a:rPr lang="en-US" sz="2800" dirty="0" smtClean="0">
                <a:solidFill>
                  <a:schemeClr val="bg1"/>
                </a:solidFill>
              </a:rPr>
              <a:t>II</a:t>
            </a:r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r>
              <a:rPr lang="ru-RU" dirty="0">
                <a:solidFill>
                  <a:sysClr val="windowText" lastClr="000000"/>
                </a:solidFill>
              </a:rPr>
              <a:t>ст.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Медаль «За боевые заслуги»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Медаль «За победу над Германией»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Медаль «За взятие Берлина»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Медаль «60 лет вооруженных сил СССР»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Медаль «20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Медаль «30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Медаль «40 лет победы»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ysClr val="windowText" lastClr="000000"/>
                </a:solidFill>
              </a:rPr>
              <a:t>Медаль «50 лет победы».</a:t>
            </a:r>
          </a:p>
        </p:txBody>
      </p:sp>
      <p:pic>
        <p:nvPicPr>
          <p:cNvPr id="35842" name="Picture 2" descr="F:\ВОВ\Тюрнёв Михаил Иванович 1\Тюрнев Михаил Иван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5392"/>
            <a:ext cx="3384376" cy="451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7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Березовский Пётр Дмитриевич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(1909-1993)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</a:t>
            </a:r>
            <a:r>
              <a:rPr lang="ru-RU" dirty="0" err="1" smtClean="0">
                <a:solidFill>
                  <a:schemeClr val="bg1"/>
                </a:solidFill>
              </a:rPr>
              <a:t>Боханском</a:t>
            </a:r>
            <a:r>
              <a:rPr lang="ru-RU" dirty="0" smtClean="0">
                <a:solidFill>
                  <a:schemeClr val="bg1"/>
                </a:solidFill>
              </a:rPr>
              <a:t> районе. 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Награжден «Орденом </a:t>
            </a:r>
            <a:r>
              <a:rPr lang="ru-RU" dirty="0">
                <a:solidFill>
                  <a:schemeClr val="bg1"/>
                </a:solidFill>
              </a:rPr>
              <a:t>Отечественной войны II </a:t>
            </a:r>
            <a:r>
              <a:rPr lang="ru-RU" dirty="0" smtClean="0">
                <a:solidFill>
                  <a:schemeClr val="bg1"/>
                </a:solidFill>
              </a:rPr>
              <a:t>степени»</a:t>
            </a:r>
            <a:endParaRPr lang="ru-RU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25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ysClr val="windowText" lastClr="000000"/>
                </a:solidFill>
              </a:rPr>
              <a:t>Тюрнев</a:t>
            </a:r>
            <a:r>
              <a:rPr lang="ru-RU" sz="2800" dirty="0" smtClean="0">
                <a:solidFill>
                  <a:sysClr val="windowText" lastClr="000000"/>
                </a:solidFill>
              </a:rPr>
              <a:t> Николай Иннокентьевич </a:t>
            </a:r>
            <a:br>
              <a:rPr lang="ru-RU" sz="2800" dirty="0" smtClean="0">
                <a:solidFill>
                  <a:sysClr val="windowText" lastClr="000000"/>
                </a:solidFill>
              </a:rPr>
            </a:br>
            <a:r>
              <a:rPr lang="ru-RU" sz="2800" dirty="0" smtClean="0">
                <a:solidFill>
                  <a:sysClr val="windowText" lastClr="000000"/>
                </a:solidFill>
              </a:rPr>
              <a:t>(1909-1977)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37890" name="Picture 2" descr="C:\Users\User\Desktop\Майская\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53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ysClr val="windowText" lastClr="000000"/>
                </a:solidFill>
              </a:rPr>
              <a:t>Тюрнев</a:t>
            </a:r>
            <a:r>
              <a:rPr lang="ru-RU" sz="2800" dirty="0" smtClean="0">
                <a:solidFill>
                  <a:sysClr val="windowText" lastClr="000000"/>
                </a:solidFill>
              </a:rPr>
              <a:t> Николай Николаевич </a:t>
            </a:r>
            <a:br>
              <a:rPr lang="ru-RU" sz="2800" dirty="0" smtClean="0">
                <a:solidFill>
                  <a:sysClr val="windowText" lastClr="000000"/>
                </a:solidFill>
              </a:rPr>
            </a:br>
            <a:r>
              <a:rPr lang="ru-RU" sz="2800" dirty="0" smtClean="0">
                <a:solidFill>
                  <a:sysClr val="windowText" lastClr="000000"/>
                </a:solidFill>
              </a:rPr>
              <a:t>(1903-)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>
                <a:solidFill>
                  <a:schemeClr val="bg1"/>
                </a:solidFill>
              </a:rPr>
              <a:t>д.Тюрневка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Воинское звание: гвардии </a:t>
            </a:r>
            <a:r>
              <a:rPr lang="ru-RU" dirty="0">
                <a:solidFill>
                  <a:schemeClr val="bg1"/>
                </a:solidFill>
              </a:rPr>
              <a:t>подполковник юстиции, Член военного трибунала 11 Гвардейской Краснознаменной армии, </a:t>
            </a:r>
            <a:r>
              <a:rPr lang="ru-RU" b="1" dirty="0" smtClean="0">
                <a:solidFill>
                  <a:schemeClr val="bg1"/>
                </a:solidFill>
              </a:rPr>
              <a:t>Награжден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орденом </a:t>
            </a:r>
            <a:r>
              <a:rPr lang="ru-RU" dirty="0" smtClean="0">
                <a:solidFill>
                  <a:schemeClr val="bg1"/>
                </a:solidFill>
              </a:rPr>
              <a:t>«Красной Звезды».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7890" name="Picture 2" descr="F:\ВОВ\Тюрнев Николай Николаевич\Тюрнев Николай Николаевич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9" y="1600200"/>
            <a:ext cx="325336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43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Тюрнев</a:t>
            </a:r>
            <a:r>
              <a:rPr lang="ru-RU" sz="2800" dirty="0" smtClean="0">
                <a:solidFill>
                  <a:schemeClr val="bg1"/>
                </a:solidFill>
              </a:rPr>
              <a:t> Павел Прокопьевич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</a:t>
            </a:r>
            <a:r>
              <a:rPr lang="ru-RU" sz="2800" dirty="0">
                <a:solidFill>
                  <a:schemeClr val="bg1"/>
                </a:solidFill>
              </a:rPr>
              <a:t>1908 – 1978 </a:t>
            </a:r>
            <a:r>
              <a:rPr lang="ru-RU" sz="2800" dirty="0" smtClean="0">
                <a:solidFill>
                  <a:schemeClr val="bg1"/>
                </a:solidFill>
              </a:rPr>
              <a:t>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д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Шлюндиха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Воинское звание: красноармеец.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38914" name="Picture 2" descr="C:\Users\User\Desktop\Майская\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6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Тюрнев</a:t>
            </a:r>
            <a:r>
              <a:rPr lang="ru-RU" sz="2800" dirty="0" smtClean="0">
                <a:solidFill>
                  <a:schemeClr val="bg1"/>
                </a:solidFill>
              </a:rPr>
              <a:t> Петр Иванович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 (1926-2002)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39938" name="Picture 2" descr="C:\Users\User\Desktop\Майская\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Тюрнев</a:t>
            </a:r>
            <a:r>
              <a:rPr lang="ru-RU" sz="2800" dirty="0" smtClean="0">
                <a:solidFill>
                  <a:schemeClr val="bg1"/>
                </a:solidFill>
              </a:rPr>
              <a:t> Степан Иванович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(1923-1998)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д. </a:t>
            </a:r>
            <a:r>
              <a:rPr lang="ru-RU" dirty="0" err="1" smtClean="0">
                <a:solidFill>
                  <a:schemeClr val="bg1"/>
                </a:solidFill>
              </a:rPr>
              <a:t>Тюрневка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Воинское звание: </a:t>
            </a:r>
            <a:r>
              <a:rPr lang="ru-RU" dirty="0" err="1" smtClean="0">
                <a:solidFill>
                  <a:schemeClr val="bg1"/>
                </a:solidFill>
              </a:rPr>
              <a:t>гв</a:t>
            </a:r>
            <a:r>
              <a:rPr lang="ru-RU" dirty="0">
                <a:solidFill>
                  <a:schemeClr val="bg1"/>
                </a:solidFill>
              </a:rPr>
              <a:t>. капитан , адъютант командира 350-я стрелковая </a:t>
            </a:r>
            <a:r>
              <a:rPr lang="ru-RU" dirty="0" err="1">
                <a:solidFill>
                  <a:schemeClr val="bg1"/>
                </a:solidFill>
              </a:rPr>
              <a:t>Житомирско-Сандомирская</a:t>
            </a:r>
            <a:r>
              <a:rPr lang="ru-RU" dirty="0">
                <a:solidFill>
                  <a:schemeClr val="bg1"/>
                </a:solidFill>
              </a:rPr>
              <a:t> Краснознамённая ордена Богдана Хмельницкого дивизия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РККА с </a:t>
            </a:r>
            <a:r>
              <a:rPr lang="ru-RU" dirty="0" smtClean="0">
                <a:solidFill>
                  <a:schemeClr val="bg1"/>
                </a:solidFill>
              </a:rPr>
              <a:t>1941 </a:t>
            </a:r>
            <a:r>
              <a:rPr lang="ru-RU" dirty="0">
                <a:solidFill>
                  <a:schemeClr val="bg1"/>
                </a:solidFill>
              </a:rPr>
              <a:t>года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Медаль: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«За отвагу»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Орден «Красной Звезды»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Орден «Отечественной </a:t>
            </a:r>
            <a:r>
              <a:rPr lang="ru-RU" dirty="0">
                <a:solidFill>
                  <a:schemeClr val="bg1"/>
                </a:solidFill>
              </a:rPr>
              <a:t>войны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степени.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3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Тюрнева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Е</a:t>
            </a:r>
            <a:r>
              <a:rPr lang="ru-RU" sz="2800" dirty="0" smtClean="0">
                <a:solidFill>
                  <a:schemeClr val="bg1"/>
                </a:solidFill>
              </a:rPr>
              <a:t>вдокия Антоновна 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412776"/>
            <a:ext cx="4330824" cy="471338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Родилась в 1922 году в </a:t>
            </a:r>
            <a:r>
              <a:rPr lang="ru-RU" dirty="0" err="1">
                <a:solidFill>
                  <a:schemeClr val="bg1"/>
                </a:solidFill>
              </a:rPr>
              <a:t>д.Тюрневка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Боханского</a:t>
            </a:r>
            <a:r>
              <a:rPr lang="ru-RU" dirty="0" smtClean="0">
                <a:solidFill>
                  <a:schemeClr val="bg1"/>
                </a:solidFill>
              </a:rPr>
              <a:t> р-на. Ныне проживает в г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Слюдянка</a:t>
            </a:r>
            <a:r>
              <a:rPr lang="ru-RU" dirty="0">
                <a:solidFill>
                  <a:schemeClr val="bg1"/>
                </a:solidFill>
              </a:rPr>
              <a:t>.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№ наградного документа: </a:t>
            </a:r>
            <a:r>
              <a:rPr lang="ru-RU" dirty="0" smtClean="0">
                <a:solidFill>
                  <a:schemeClr val="bg1"/>
                </a:solidFill>
              </a:rPr>
              <a:t>18</a:t>
            </a:r>
            <a:r>
              <a:rPr lang="ru-RU" dirty="0">
                <a:solidFill>
                  <a:schemeClr val="bg1"/>
                </a:solidFill>
              </a:rPr>
              <a:t>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Дата </a:t>
            </a:r>
            <a:r>
              <a:rPr lang="ru-RU" dirty="0">
                <a:solidFill>
                  <a:schemeClr val="bg1"/>
                </a:solidFill>
              </a:rPr>
              <a:t>наградного документа: </a:t>
            </a:r>
            <a:r>
              <a:rPr lang="ru-RU" dirty="0" smtClean="0">
                <a:solidFill>
                  <a:schemeClr val="bg1"/>
                </a:solidFill>
              </a:rPr>
              <a:t>21.02.1987г.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Награждена Орденом «Отечественной войны» </a:t>
            </a:r>
            <a:r>
              <a:rPr lang="ru-RU" dirty="0">
                <a:solidFill>
                  <a:schemeClr val="bg1"/>
                </a:solidFill>
              </a:rPr>
              <a:t>II степени </a:t>
            </a:r>
          </a:p>
        </p:txBody>
      </p:sp>
      <p:pic>
        <p:nvPicPr>
          <p:cNvPr id="1026" name="Picture 2" descr="C:\Users\User\Desktop\ФОТО\баба дуся 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11" y="1600200"/>
            <a:ext cx="327117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Улитин Иван Степанович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(1924-2013)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</a:t>
            </a:r>
            <a:r>
              <a:rPr lang="ru-RU" dirty="0">
                <a:solidFill>
                  <a:schemeClr val="bg1"/>
                </a:solidFill>
              </a:rPr>
              <a:t>в д. </a:t>
            </a:r>
            <a:r>
              <a:rPr lang="ru-RU" dirty="0" err="1">
                <a:solidFill>
                  <a:schemeClr val="bg1"/>
                </a:solidFill>
              </a:rPr>
              <a:t>Бужидай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Боханского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района. В </a:t>
            </a:r>
            <a:r>
              <a:rPr lang="ru-RU" dirty="0">
                <a:solidFill>
                  <a:schemeClr val="bg1"/>
                </a:solidFill>
              </a:rPr>
              <a:t>1942 году его призвали в ряды Советской Армии, в июне 1943 - отправили на фронт, но доехать не пришлось: в Кемерово часть расформировали и весь эшелон направили на угольные шахты. Здесь и работал  до 1946года. Указом от 6 июня 1945г. в 21год был награжден правительственной медалью </a:t>
            </a:r>
            <a:r>
              <a:rPr lang="ru-RU" dirty="0" smtClean="0">
                <a:solidFill>
                  <a:schemeClr val="bg1"/>
                </a:solidFill>
              </a:rPr>
              <a:t>«За </a:t>
            </a:r>
            <a:r>
              <a:rPr lang="ru-RU" dirty="0">
                <a:solidFill>
                  <a:schemeClr val="bg1"/>
                </a:solidFill>
              </a:rPr>
              <a:t>доблестный и самоотверженный  труд в Великой Отечественной войне 1941-1945гг</a:t>
            </a:r>
            <a:r>
              <a:rPr lang="ru-RU" dirty="0" smtClean="0">
                <a:solidFill>
                  <a:schemeClr val="bg1"/>
                </a:solidFill>
              </a:rPr>
              <a:t>.».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Труженик тыла,  ветеран труда.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0962" name="Picture 2" descr="C:\Users\User\Desktop\Майская\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Файзулин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Армей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Закеевич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(1916-1996)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41986" name="Picture 2" descr="C:\Users\User\Desktop\Майская\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Шипицын</a:t>
            </a:r>
            <a:r>
              <a:rPr lang="ru-RU" sz="2800" dirty="0" smtClean="0">
                <a:solidFill>
                  <a:schemeClr val="bg1"/>
                </a:solidFill>
              </a:rPr>
              <a:t> Иннокентий Петрович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(1924-1993)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с</a:t>
            </a:r>
            <a:r>
              <a:rPr lang="ru-RU" dirty="0">
                <a:solidFill>
                  <a:schemeClr val="bg1"/>
                </a:solidFill>
              </a:rPr>
              <a:t>. Ключи </a:t>
            </a:r>
            <a:r>
              <a:rPr lang="ru-RU" dirty="0" err="1">
                <a:solidFill>
                  <a:schemeClr val="bg1"/>
                </a:solidFill>
              </a:rPr>
              <a:t>Б</a:t>
            </a:r>
            <a:r>
              <a:rPr lang="ru-RU" dirty="0" err="1" smtClean="0">
                <a:solidFill>
                  <a:schemeClr val="bg1"/>
                </a:solidFill>
              </a:rPr>
              <a:t>оханского</a:t>
            </a:r>
            <a:r>
              <a:rPr lang="ru-RU" dirty="0" smtClean="0">
                <a:solidFill>
                  <a:schemeClr val="bg1"/>
                </a:solidFill>
              </a:rPr>
              <a:t> района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мл/ сержант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17 </a:t>
            </a:r>
            <a:r>
              <a:rPr lang="ru-RU" dirty="0" err="1">
                <a:solidFill>
                  <a:schemeClr val="bg1"/>
                </a:solidFill>
              </a:rPr>
              <a:t>кавполк</a:t>
            </a:r>
            <a:r>
              <a:rPr lang="ru-RU" dirty="0">
                <a:solidFill>
                  <a:schemeClr val="bg1"/>
                </a:solidFill>
              </a:rPr>
              <a:t>, кавалерист с 1943-1947гг.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17 </a:t>
            </a:r>
            <a:r>
              <a:rPr lang="ru-RU" dirty="0" err="1">
                <a:solidFill>
                  <a:schemeClr val="bg1"/>
                </a:solidFill>
              </a:rPr>
              <a:t>кавполк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ст.коновод</a:t>
            </a:r>
            <a:r>
              <a:rPr lang="ru-RU" dirty="0">
                <a:solidFill>
                  <a:schemeClr val="bg1"/>
                </a:solidFill>
              </a:rPr>
              <a:t> с 1947-1950гг.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Трубач январь-март 1950г.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Участвовал в войне с Японией.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Награды: </a:t>
            </a:r>
            <a:r>
              <a:rPr lang="ru-RU" dirty="0" smtClean="0">
                <a:solidFill>
                  <a:schemeClr val="bg1"/>
                </a:solidFill>
              </a:rPr>
              <a:t>Медаль </a:t>
            </a:r>
            <a:r>
              <a:rPr lang="ru-RU" dirty="0">
                <a:solidFill>
                  <a:schemeClr val="bg1"/>
                </a:solidFill>
              </a:rPr>
              <a:t>«За победу </a:t>
            </a:r>
            <a:r>
              <a:rPr lang="ru-RU" dirty="0" smtClean="0">
                <a:solidFill>
                  <a:schemeClr val="bg1"/>
                </a:solidFill>
              </a:rPr>
              <a:t>над Японией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</a:t>
            </a:r>
            <a:r>
              <a:rPr lang="ru-RU" dirty="0" smtClean="0">
                <a:solidFill>
                  <a:schemeClr val="bg1"/>
                </a:solidFill>
              </a:rPr>
              <a:t>едаль </a:t>
            </a:r>
            <a:r>
              <a:rPr lang="ru-RU" dirty="0">
                <a:solidFill>
                  <a:schemeClr val="bg1"/>
                </a:solidFill>
              </a:rPr>
              <a:t>«20 лет Советской Армии и Флоту»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</a:t>
            </a:r>
            <a:r>
              <a:rPr lang="ru-RU" dirty="0" smtClean="0">
                <a:solidFill>
                  <a:schemeClr val="bg1"/>
                </a:solidFill>
              </a:rPr>
              <a:t>едаль </a:t>
            </a:r>
            <a:r>
              <a:rPr lang="ru-RU" dirty="0">
                <a:solidFill>
                  <a:schemeClr val="bg1"/>
                </a:solidFill>
              </a:rPr>
              <a:t>«20 лет Советской армии и Флота»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М</a:t>
            </a:r>
            <a:r>
              <a:rPr lang="ru-RU" dirty="0" smtClean="0">
                <a:solidFill>
                  <a:schemeClr val="bg1"/>
                </a:solidFill>
              </a:rPr>
              <a:t>едаль </a:t>
            </a:r>
            <a:r>
              <a:rPr lang="ru-RU" dirty="0">
                <a:solidFill>
                  <a:schemeClr val="bg1"/>
                </a:solidFill>
              </a:rPr>
              <a:t>«40 лет Советской Армии и Флоту»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mtClean="0">
                <a:solidFill>
                  <a:schemeClr val="bg1"/>
                </a:solidFill>
              </a:rPr>
              <a:t>Орден «Отечественной войны»</a:t>
            </a:r>
            <a:endParaRPr lang="ru-RU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1986" name="Picture 2" descr="F:\ВОВ\Шипицын Иннокентий Петрович\Шипицин Иннокентий Петр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62994"/>
            <a:ext cx="3240360" cy="4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8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Шипков</a:t>
            </a:r>
            <a:r>
              <a:rPr lang="ru-RU" sz="2800" dirty="0" smtClean="0">
                <a:solidFill>
                  <a:schemeClr val="bg1"/>
                </a:solidFill>
              </a:rPr>
              <a:t> Николай Васильевич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(1926-1998)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/>
          </a:p>
        </p:txBody>
      </p:sp>
      <p:pic>
        <p:nvPicPr>
          <p:cNvPr id="5" name="Picture 2" descr="C:\Users\User\Desktop\Майская\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6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Бутаков Василий </a:t>
            </a:r>
            <a:r>
              <a:rPr lang="ru-RU" sz="2800" dirty="0" smtClean="0">
                <a:solidFill>
                  <a:schemeClr val="bg1"/>
                </a:solidFill>
              </a:rPr>
              <a:t>Яковлевич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(1907-1997)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одился в </a:t>
            </a:r>
            <a:r>
              <a:rPr lang="ru-RU" dirty="0">
                <a:solidFill>
                  <a:schemeClr val="bg1"/>
                </a:solidFill>
              </a:rPr>
              <a:t>д. </a:t>
            </a:r>
            <a:r>
              <a:rPr lang="ru-RU" dirty="0" err="1">
                <a:solidFill>
                  <a:schemeClr val="bg1"/>
                </a:solidFill>
              </a:rPr>
              <a:t>Тымырей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Боханского</a:t>
            </a:r>
            <a:r>
              <a:rPr lang="ru-RU" dirty="0">
                <a:solidFill>
                  <a:schemeClr val="bg1"/>
                </a:solidFill>
              </a:rPr>
              <a:t> района.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Призван </a:t>
            </a:r>
            <a:r>
              <a:rPr lang="ru-RU" dirty="0" err="1">
                <a:solidFill>
                  <a:schemeClr val="bg1"/>
                </a:solidFill>
              </a:rPr>
              <a:t>Боханским</a:t>
            </a:r>
            <a:r>
              <a:rPr lang="ru-RU" dirty="0">
                <a:solidFill>
                  <a:schemeClr val="bg1"/>
                </a:solidFill>
              </a:rPr>
              <a:t> РВК 3.11.1941г.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Участник Великой отечественной войны с мая 1943г.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Воинское звание: </a:t>
            </a:r>
            <a:r>
              <a:rPr lang="ru-RU" dirty="0" smtClean="0">
                <a:solidFill>
                  <a:schemeClr val="bg1"/>
                </a:solidFill>
              </a:rPr>
              <a:t>рядовой </a:t>
            </a:r>
            <a:r>
              <a:rPr lang="ru-RU" dirty="0">
                <a:solidFill>
                  <a:schemeClr val="bg1"/>
                </a:solidFill>
              </a:rPr>
              <a:t>-подносчик, 1697 отдельный зенитный, артиллерийский, Будапештский полк. 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Награды: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Медаль  </a:t>
            </a:r>
            <a:r>
              <a:rPr lang="ru-RU" dirty="0">
                <a:solidFill>
                  <a:schemeClr val="bg1"/>
                </a:solidFill>
              </a:rPr>
              <a:t>«За Отвагу</a:t>
            </a:r>
            <a:r>
              <a:rPr lang="ru-RU" dirty="0" smtClean="0">
                <a:solidFill>
                  <a:schemeClr val="bg1"/>
                </a:solidFill>
              </a:rPr>
              <a:t>», </a:t>
            </a:r>
            <a:r>
              <a:rPr lang="ru-RU" dirty="0">
                <a:solidFill>
                  <a:schemeClr val="bg1"/>
                </a:solidFill>
              </a:rPr>
              <a:t>хотя был представлен </a:t>
            </a:r>
            <a:r>
              <a:rPr lang="ru-RU" dirty="0" smtClean="0">
                <a:solidFill>
                  <a:schemeClr val="bg1"/>
                </a:solidFill>
              </a:rPr>
              <a:t>Командир </a:t>
            </a:r>
            <a:r>
              <a:rPr lang="ru-RU" dirty="0">
                <a:solidFill>
                  <a:schemeClr val="bg1"/>
                </a:solidFill>
              </a:rPr>
              <a:t>1697 отдельного зенитного артиллерийского </a:t>
            </a:r>
            <a:r>
              <a:rPr lang="ru-RU" dirty="0" err="1">
                <a:solidFill>
                  <a:schemeClr val="bg1"/>
                </a:solidFill>
              </a:rPr>
              <a:t>Будапешстского</a:t>
            </a:r>
            <a:r>
              <a:rPr lang="ru-RU" dirty="0">
                <a:solidFill>
                  <a:schemeClr val="bg1"/>
                </a:solidFill>
              </a:rPr>
              <a:t> полка </a:t>
            </a:r>
            <a:r>
              <a:rPr lang="ru-RU" dirty="0" smtClean="0">
                <a:solidFill>
                  <a:schemeClr val="bg1"/>
                </a:solidFill>
              </a:rPr>
              <a:t>майором Верба </a:t>
            </a:r>
            <a:r>
              <a:rPr lang="ru-RU" dirty="0" smtClean="0">
                <a:solidFill>
                  <a:schemeClr val="bg1"/>
                </a:solidFill>
              </a:rPr>
              <a:t>к </a:t>
            </a:r>
            <a:r>
              <a:rPr lang="ru-RU" dirty="0">
                <a:solidFill>
                  <a:schemeClr val="bg1"/>
                </a:solidFill>
              </a:rPr>
              <a:t>награждению </a:t>
            </a:r>
            <a:r>
              <a:rPr lang="ru-RU" dirty="0" smtClean="0">
                <a:solidFill>
                  <a:schemeClr val="bg1"/>
                </a:solidFill>
              </a:rPr>
              <a:t>Орденом« </a:t>
            </a:r>
            <a:r>
              <a:rPr lang="ru-RU" dirty="0">
                <a:solidFill>
                  <a:schemeClr val="bg1"/>
                </a:solidFill>
              </a:rPr>
              <a:t>Слава </a:t>
            </a:r>
            <a:r>
              <a:rPr lang="ru-RU" dirty="0" smtClean="0">
                <a:solidFill>
                  <a:schemeClr val="bg1"/>
                </a:solidFill>
              </a:rPr>
              <a:t>» </a:t>
            </a:r>
            <a:r>
              <a:rPr lang="en-US" dirty="0" smtClean="0">
                <a:solidFill>
                  <a:schemeClr val="bg1"/>
                </a:solidFill>
              </a:rPr>
              <a:t>III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степени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</a:p>
          <a:p>
            <a:pPr marL="137160" indent="0"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«</a:t>
            </a:r>
            <a:r>
              <a:rPr lang="ru-RU" sz="3000" dirty="0">
                <a:solidFill>
                  <a:schemeClr val="bg1"/>
                </a:solidFill>
              </a:rPr>
              <a:t>При налете авиации противника на расположение наших войск в районе села  </a:t>
            </a:r>
            <a:r>
              <a:rPr lang="ru-RU" sz="3000" dirty="0" err="1">
                <a:solidFill>
                  <a:schemeClr val="bg1"/>
                </a:solidFill>
              </a:rPr>
              <a:t>Хельмхоф</a:t>
            </a:r>
            <a:r>
              <a:rPr lang="ru-RU" sz="3000" dirty="0">
                <a:solidFill>
                  <a:schemeClr val="bg1"/>
                </a:solidFill>
              </a:rPr>
              <a:t> 14.04.1945 г. подносчик Бутаков беспрерывно обеспечивал ведение огня орудия, в результате чего был сбит самолет противника «ФВ-190». За время боевых действий расчет, в котором работает подносчиком рядовой Бутаков, сбил 9 самолетов противника.» </a:t>
            </a:r>
            <a:endParaRPr lang="ru-RU" sz="3000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Из </a:t>
            </a:r>
            <a:r>
              <a:rPr lang="ru-RU" sz="3000" dirty="0">
                <a:solidFill>
                  <a:schemeClr val="bg1"/>
                </a:solidFill>
              </a:rPr>
              <a:t>воспоминаний племянника Бутакова Анатолия:  с 15 лет работал в колхозе,  после войны в  </a:t>
            </a:r>
            <a:r>
              <a:rPr lang="ru-RU" sz="3000" dirty="0" err="1">
                <a:solidFill>
                  <a:schemeClr val="bg1"/>
                </a:solidFill>
              </a:rPr>
              <a:t>Шлюндихе</a:t>
            </a:r>
            <a:r>
              <a:rPr lang="ru-RU" sz="3000" dirty="0">
                <a:solidFill>
                  <a:schemeClr val="bg1"/>
                </a:solidFill>
              </a:rPr>
              <a:t> на  пилораме.  В 1970 г  переехал в Осу.</a:t>
            </a:r>
          </a:p>
          <a:p>
            <a:pPr marL="137160" indent="0"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Участвовал </a:t>
            </a:r>
            <a:r>
              <a:rPr lang="ru-RU" sz="3000" dirty="0">
                <a:solidFill>
                  <a:schemeClr val="bg1"/>
                </a:solidFill>
              </a:rPr>
              <a:t>в боях за  Кёнисберг.</a:t>
            </a:r>
          </a:p>
          <a:p>
            <a:pPr marL="137160" indent="0">
              <a:buNone/>
            </a:pPr>
            <a:r>
              <a:rPr lang="ru-RU" sz="3000" dirty="0">
                <a:solidFill>
                  <a:schemeClr val="bg1"/>
                </a:solidFill>
              </a:rPr>
              <a:t>Вспоминая рассказ дяди, что в Кракове  их снимали на пленку,  я  узнал его в фильме « Семнадцать  мгновений весны»  когда он производил заряд  пушки. Это была  8 или 9 серии. </a:t>
            </a:r>
            <a:endParaRPr lang="ru-RU" sz="30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User\Desktop\Майская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5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Шишкин </a:t>
            </a:r>
            <a:r>
              <a:rPr lang="ru-RU" sz="2800" dirty="0">
                <a:solidFill>
                  <a:schemeClr val="bg1"/>
                </a:solidFill>
              </a:rPr>
              <a:t>Г</a:t>
            </a:r>
            <a:r>
              <a:rPr lang="ru-RU" sz="2800" dirty="0" smtClean="0">
                <a:solidFill>
                  <a:schemeClr val="bg1"/>
                </a:solidFill>
              </a:rPr>
              <a:t>еоргий </a:t>
            </a:r>
            <a:r>
              <a:rPr lang="ru-RU" sz="2800" dirty="0" err="1" smtClean="0">
                <a:solidFill>
                  <a:schemeClr val="bg1"/>
                </a:solidFill>
              </a:rPr>
              <a:t>Евстафьевич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(1909-1967)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одился в </a:t>
            </a:r>
            <a:r>
              <a:rPr lang="ru-RU" dirty="0">
                <a:solidFill>
                  <a:schemeClr val="bg1"/>
                </a:solidFill>
              </a:rPr>
              <a:t>д. </a:t>
            </a:r>
            <a:r>
              <a:rPr lang="ru-RU" dirty="0" err="1">
                <a:solidFill>
                  <a:schemeClr val="bg1"/>
                </a:solidFill>
              </a:rPr>
              <a:t>Серебряковка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05.09.1941г. был призван на фронт по данным архива </a:t>
            </a:r>
            <a:r>
              <a:rPr lang="ru-RU" dirty="0" err="1">
                <a:solidFill>
                  <a:schemeClr val="bg1"/>
                </a:solidFill>
              </a:rPr>
              <a:t>Боханского</a:t>
            </a:r>
            <a:r>
              <a:rPr lang="ru-RU" dirty="0">
                <a:solidFill>
                  <a:schemeClr val="bg1"/>
                </a:solidFill>
              </a:rPr>
              <a:t> РВК.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Служил в авиационных войсках. Ремонтировал самолеты. Прошел всю </a:t>
            </a:r>
            <a:r>
              <a:rPr lang="ru-RU" dirty="0" smtClean="0">
                <a:solidFill>
                  <a:schemeClr val="bg1"/>
                </a:solidFill>
              </a:rPr>
              <a:t>войну. После </a:t>
            </a:r>
            <a:r>
              <a:rPr lang="ru-RU" dirty="0">
                <a:solidFill>
                  <a:schemeClr val="bg1"/>
                </a:solidFill>
              </a:rPr>
              <a:t>войны работал в колхозе кузнецом.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Боевые </a:t>
            </a:r>
            <a:r>
              <a:rPr lang="ru-RU" dirty="0">
                <a:solidFill>
                  <a:schemeClr val="bg1"/>
                </a:solidFill>
              </a:rPr>
              <a:t>награды не сохранились.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2050" name="Picture 2" descr="F:\Майская\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1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Павшие 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Ананьин Александр Михайлович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(1906-1943)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44034" name="Picture 2" descr="F:\ВОВ\ПАВШИЕ\Ананьин Александр Михайлович\Ананьев А.м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1" y="1600200"/>
            <a:ext cx="335415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Ананьин Василий Яковлевич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(1897-1942)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5058" name="Picture 2" descr="F:\ВОВ\ПАВШИЕ\Ананьин Василий Яковлевич\ананьев Василий Яковл..htm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76" y="1600200"/>
            <a:ext cx="32234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F:\ВОВ\ПАВШИЕ\Ананьин Василий Яковлевич\ананьев Василий Яковл..htm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06970"/>
            <a:ext cx="4038600" cy="27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4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Ананьин Петр Васильевич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(1919-1943)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6082" name="Picture 2" descr="F:\ВОВ\ПАВШИЕ\Ананьин Петр Васильевич\Ананьев Петр Вас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4" y="1484784"/>
            <a:ext cx="3575617" cy="46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F:\ВОВ\ПАВШИЕ\Ананьин Петр Васильевич\Ананьев петр Васильевич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702853" cy="265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49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Банщиков Григорий </a:t>
            </a:r>
            <a:r>
              <a:rPr lang="ru-RU" sz="2800" dirty="0" err="1" smtClean="0">
                <a:solidFill>
                  <a:schemeClr val="bg1"/>
                </a:solidFill>
              </a:rPr>
              <a:t>Ипатович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(1917-1943)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Ушел </a:t>
            </a:r>
            <a:r>
              <a:rPr lang="ru-RU" dirty="0">
                <a:solidFill>
                  <a:schemeClr val="bg1"/>
                </a:solidFill>
              </a:rPr>
              <a:t>на фронт в 1941 году.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Погиб 20 октября 1943 года.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Похоронен в Гомельской области.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7106" name="Picture 2" descr="C:\Users\User\Desktop\Майская\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4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Березовский Илья Прокопьевич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</a:t>
            </a:r>
            <a:r>
              <a:rPr lang="ru-RU" dirty="0" err="1" smtClean="0">
                <a:solidFill>
                  <a:schemeClr val="bg1"/>
                </a:solidFill>
              </a:rPr>
              <a:t>Боханском</a:t>
            </a:r>
            <a:r>
              <a:rPr lang="ru-RU" dirty="0" smtClean="0">
                <a:solidFill>
                  <a:schemeClr val="bg1"/>
                </a:solidFill>
              </a:rPr>
              <a:t> р-не. Призван </a:t>
            </a:r>
            <a:r>
              <a:rPr lang="ru-RU" dirty="0" err="1" smtClean="0">
                <a:solidFill>
                  <a:schemeClr val="bg1"/>
                </a:solidFill>
              </a:rPr>
              <a:t>Боханским</a:t>
            </a:r>
            <a:r>
              <a:rPr lang="ru-RU" dirty="0" smtClean="0">
                <a:solidFill>
                  <a:schemeClr val="bg1"/>
                </a:solidFill>
              </a:rPr>
              <a:t> РВК в 1941г. </a:t>
            </a:r>
            <a:r>
              <a:rPr lang="ru-RU" b="1" dirty="0" smtClean="0">
                <a:solidFill>
                  <a:schemeClr val="bg1"/>
                </a:solidFill>
              </a:rPr>
              <a:t>Воинское звание </a:t>
            </a:r>
            <a:r>
              <a:rPr lang="ru-RU" dirty="0" smtClean="0">
                <a:solidFill>
                  <a:schemeClr val="bg1"/>
                </a:solidFill>
              </a:rPr>
              <a:t>красноармеец. Умер от ран 17.04.1945г.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Березовский Иннокентий Дмитриевич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(1914-1943)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Воинское </a:t>
            </a:r>
            <a:r>
              <a:rPr lang="ru-RU" dirty="0" smtClean="0">
                <a:solidFill>
                  <a:schemeClr val="bg1"/>
                </a:solidFill>
              </a:rPr>
              <a:t>звание: рядовой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Дата </a:t>
            </a:r>
            <a:r>
              <a:rPr lang="ru-RU" dirty="0" smtClean="0">
                <a:solidFill>
                  <a:schemeClr val="bg1"/>
                </a:solidFill>
              </a:rPr>
              <a:t>смерти 16.08.1943</a:t>
            </a:r>
            <a:r>
              <a:rPr lang="ru-RU" dirty="0">
                <a:solidFill>
                  <a:schemeClr val="bg1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Похоронен в </a:t>
            </a:r>
            <a:r>
              <a:rPr lang="ru-RU" dirty="0">
                <a:solidFill>
                  <a:schemeClr val="bg1"/>
                </a:solidFill>
              </a:rPr>
              <a:t>д. </a:t>
            </a:r>
            <a:r>
              <a:rPr lang="ru-RU" dirty="0" err="1">
                <a:solidFill>
                  <a:schemeClr val="bg1"/>
                </a:solidFill>
              </a:rPr>
              <a:t>Снопот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Калужская </a:t>
            </a:r>
            <a:r>
              <a:rPr lang="ru-RU" dirty="0">
                <a:solidFill>
                  <a:schemeClr val="bg1"/>
                </a:solidFill>
              </a:rPr>
              <a:t>область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8130" name="Picture 2" descr="F:\ВОВ\ПАВШИЕ\Березовский Иннокентий Дмитриевич\Березовский Иннокентий Дмитриевич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11" y="1600200"/>
            <a:ext cx="317697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Березовский Михаил Дмитриевич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(1923-1944)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2060848"/>
            <a:ext cx="3682752" cy="406531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Дата и место </a:t>
            </a:r>
            <a:r>
              <a:rPr lang="ru-RU" dirty="0" smtClean="0">
                <a:solidFill>
                  <a:schemeClr val="bg1"/>
                </a:solidFill>
              </a:rPr>
              <a:t>призыва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1941 </a:t>
            </a:r>
            <a:r>
              <a:rPr lang="ru-RU" dirty="0">
                <a:solidFill>
                  <a:schemeClr val="bg1"/>
                </a:solidFill>
              </a:rPr>
              <a:t>Иркутский ГВК, Иркутская обл., г. </a:t>
            </a:r>
            <a:r>
              <a:rPr lang="ru-RU" dirty="0" smtClean="0">
                <a:solidFill>
                  <a:schemeClr val="bg1"/>
                </a:solidFill>
              </a:rPr>
              <a:t>Иркутск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Воинское звание </a:t>
            </a:r>
            <a:r>
              <a:rPr lang="ru-RU" dirty="0" smtClean="0">
                <a:solidFill>
                  <a:schemeClr val="bg1"/>
                </a:solidFill>
              </a:rPr>
              <a:t>рядовой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ропал </a:t>
            </a:r>
            <a:r>
              <a:rPr lang="ru-RU" dirty="0">
                <a:solidFill>
                  <a:schemeClr val="bg1"/>
                </a:solidFill>
              </a:rPr>
              <a:t>без </a:t>
            </a:r>
            <a:r>
              <a:rPr lang="ru-RU" dirty="0" smtClean="0">
                <a:solidFill>
                  <a:schemeClr val="bg1"/>
                </a:solidFill>
              </a:rPr>
              <a:t>вести.</a:t>
            </a:r>
            <a:r>
              <a:rPr lang="ru-RU" dirty="0">
                <a:solidFill>
                  <a:schemeClr val="bg1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	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9154" name="Picture 2" descr="F:\ВОВ\ПАВШИЕ\Березовский Михаил Дмитриевич\Березовский Михаил Дмитриевич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07481"/>
            <a:ext cx="4038600" cy="29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Березовский Михаил Прокопьевич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0178" name="Picture 2" descr="F:\ВОВ\ПАВШИЕ\Березовский Михаил Прокопьевич\Березовский михаил Прокопь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74994"/>
            <a:ext cx="4038600" cy="25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F:\ВОВ\ПАВШИЕ\Березовский Михаил Прокопьевич\Березовский михаил Прокопьевич.jp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64878"/>
            <a:ext cx="4038600" cy="25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7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Бутаков Павел Яковлевич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(1917-2001)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</a:t>
            </a:r>
            <a:r>
              <a:rPr lang="ru-RU" dirty="0">
                <a:solidFill>
                  <a:schemeClr val="bg1"/>
                </a:solidFill>
              </a:rPr>
              <a:t>д. </a:t>
            </a:r>
            <a:r>
              <a:rPr lang="ru-RU" dirty="0" err="1">
                <a:solidFill>
                  <a:schemeClr val="bg1"/>
                </a:solidFill>
              </a:rPr>
              <a:t>Тымырей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Боханского</a:t>
            </a:r>
            <a:r>
              <a:rPr lang="ru-RU" dirty="0">
                <a:solidFill>
                  <a:schemeClr val="bg1"/>
                </a:solidFill>
              </a:rPr>
              <a:t> района.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В РККА с 1938 года Забайкальский ДВО в период боевых действий на оз. Хасан.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1939-1940 гг. участвовал в войне с </a:t>
            </a:r>
            <a:r>
              <a:rPr lang="ru-RU" dirty="0" smtClean="0">
                <a:solidFill>
                  <a:schemeClr val="bg1"/>
                </a:solidFill>
              </a:rPr>
              <a:t>Финляндией в </a:t>
            </a:r>
            <a:r>
              <a:rPr lang="ru-RU" dirty="0">
                <a:solidFill>
                  <a:schemeClr val="bg1"/>
                </a:solidFill>
              </a:rPr>
              <a:t>составе 167 Карпатского батальона  в звании рядового </a:t>
            </a:r>
            <a:r>
              <a:rPr lang="ru-RU" dirty="0" smtClean="0">
                <a:solidFill>
                  <a:schemeClr val="bg1"/>
                </a:solidFill>
              </a:rPr>
              <a:t>слесаря-мостовика. 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3 </a:t>
            </a:r>
            <a:r>
              <a:rPr lang="ru-RU" dirty="0">
                <a:solidFill>
                  <a:schemeClr val="bg1"/>
                </a:solidFill>
              </a:rPr>
              <a:t>ноября 1941 </a:t>
            </a:r>
            <a:r>
              <a:rPr lang="ru-RU" dirty="0" smtClean="0">
                <a:solidFill>
                  <a:schemeClr val="bg1"/>
                </a:solidFill>
              </a:rPr>
              <a:t>года  призван </a:t>
            </a:r>
            <a:r>
              <a:rPr lang="ru-RU" dirty="0" err="1" smtClean="0">
                <a:solidFill>
                  <a:schemeClr val="bg1"/>
                </a:solidFill>
              </a:rPr>
              <a:t>Боханским</a:t>
            </a:r>
            <a:r>
              <a:rPr lang="ru-RU" dirty="0" smtClean="0">
                <a:solidFill>
                  <a:schemeClr val="bg1"/>
                </a:solidFill>
              </a:rPr>
              <a:t> РВК, </a:t>
            </a:r>
            <a:r>
              <a:rPr lang="ru-RU" dirty="0">
                <a:solidFill>
                  <a:schemeClr val="bg1"/>
                </a:solidFill>
              </a:rPr>
              <a:t>направлен  на Забайкальский </a:t>
            </a:r>
            <a:r>
              <a:rPr lang="ru-RU" dirty="0" smtClean="0">
                <a:solidFill>
                  <a:schemeClr val="bg1"/>
                </a:solidFill>
              </a:rPr>
              <a:t>фронт:  Атамановка Читинской области, </a:t>
            </a:r>
            <a:r>
              <a:rPr lang="ru-RU" dirty="0">
                <a:solidFill>
                  <a:schemeClr val="bg1"/>
                </a:solidFill>
              </a:rPr>
              <a:t>затем  </a:t>
            </a:r>
            <a:r>
              <a:rPr lang="ru-RU" dirty="0" smtClean="0">
                <a:solidFill>
                  <a:schemeClr val="bg1"/>
                </a:solidFill>
              </a:rPr>
              <a:t>направлен </a:t>
            </a:r>
            <a:r>
              <a:rPr lang="ru-RU" dirty="0">
                <a:solidFill>
                  <a:schemeClr val="bg1"/>
                </a:solidFill>
              </a:rPr>
              <a:t>в Монголию, участвовал в войне с японцами с августа по сентябрь 1945г.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     Воспоминания сына: Работал в колхозе учетчиком </a:t>
            </a:r>
            <a:r>
              <a:rPr lang="ru-RU" dirty="0" smtClean="0">
                <a:solidFill>
                  <a:schemeClr val="bg1"/>
                </a:solidFill>
              </a:rPr>
              <a:t>, бригадиром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>
                <a:solidFill>
                  <a:schemeClr val="bg1"/>
                </a:solidFill>
              </a:rPr>
              <a:t>Шлюндихе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Жена Евдокия Пашутина  </a:t>
            </a:r>
            <a:r>
              <a:rPr lang="ru-RU" dirty="0">
                <a:solidFill>
                  <a:schemeClr val="bg1"/>
                </a:solidFill>
              </a:rPr>
              <a:t>(родом из Татарстана </a:t>
            </a:r>
            <a:r>
              <a:rPr lang="ru-RU" dirty="0" err="1">
                <a:solidFill>
                  <a:schemeClr val="bg1"/>
                </a:solidFill>
              </a:rPr>
              <a:t>Мамадышинского</a:t>
            </a:r>
            <a:r>
              <a:rPr lang="ru-RU" dirty="0">
                <a:solidFill>
                  <a:schemeClr val="bg1"/>
                </a:solidFill>
              </a:rPr>
              <a:t> района)  воспитали  пятерых детей.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Награжден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Орденом «Отечественной войны» и юбилейными медалями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Z:\Культура\ПОБЕДА 2015\ВОВ\Бутаков Павел Яковлевич 1\Бутаков Павел Яковл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26" y="1600200"/>
            <a:ext cx="33965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2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Березовский Петр Прокопьевич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(1900-1942)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1202" name="Picture 2" descr="F:\ВОВ\ПАВШИЕ\Березовский Петр Прокопьевич\Березовский Петр Прокопь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038600" cy="311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Майская\Березовск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3072116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22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Борисов Петр Алексеевич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(1922-1941)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Место призыва: неизвестный РВК г. Ленинград. </a:t>
            </a:r>
            <a:r>
              <a:rPr lang="ru-RU" b="1" dirty="0" smtClean="0">
                <a:solidFill>
                  <a:schemeClr val="bg1"/>
                </a:solidFill>
              </a:rPr>
              <a:t>Воинское звание</a:t>
            </a:r>
            <a:r>
              <a:rPr lang="ru-RU" dirty="0" smtClean="0">
                <a:solidFill>
                  <a:schemeClr val="bg1"/>
                </a:solidFill>
              </a:rPr>
              <a:t> рядовой. Пропал без вести в 1941г.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Брызгин</a:t>
            </a:r>
            <a:r>
              <a:rPr lang="ru-RU" sz="2800" dirty="0" smtClean="0">
                <a:solidFill>
                  <a:schemeClr val="bg1"/>
                </a:solidFill>
              </a:rPr>
              <a:t> Петр Николаевич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(1910-1943)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Бусарев</a:t>
            </a:r>
            <a:r>
              <a:rPr lang="ru-RU" sz="2800" dirty="0" smtClean="0">
                <a:solidFill>
                  <a:schemeClr val="bg1"/>
                </a:solidFill>
              </a:rPr>
              <a:t> Алексей Михайлович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(1911-1942)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52226" name="Picture 2" descr="F:\ВОВ\ПАВШИЕ\Бусарев Алексей Михайлович\Бусарев Алексей Михайл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3569"/>
            <a:ext cx="4038600" cy="269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7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Бутаков Иннокентий Яковлевич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(1905-1943)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10242" name="Picture 2" descr="C:\Users\User\Desktop\Майская\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Ганченко</a:t>
            </a:r>
            <a:r>
              <a:rPr lang="ru-RU" sz="2800" dirty="0" smtClean="0">
                <a:solidFill>
                  <a:schemeClr val="bg1"/>
                </a:solidFill>
              </a:rPr>
              <a:t> Григорий Егорович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(1910-1943)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с/с </a:t>
            </a:r>
            <a:r>
              <a:rPr lang="ru-RU" dirty="0" err="1" smtClean="0">
                <a:solidFill>
                  <a:schemeClr val="bg1"/>
                </a:solidFill>
              </a:rPr>
              <a:t>Голуметский</a:t>
            </a:r>
            <a:r>
              <a:rPr lang="ru-RU" dirty="0" smtClean="0">
                <a:solidFill>
                  <a:schemeClr val="bg1"/>
                </a:solidFill>
              </a:rPr>
              <a:t> Черемховский р-он. Призван Черемховским РВК. </a:t>
            </a:r>
            <a:r>
              <a:rPr lang="ru-RU" b="1" dirty="0" smtClean="0">
                <a:solidFill>
                  <a:schemeClr val="bg1"/>
                </a:solidFill>
              </a:rPr>
              <a:t>Воинское звание </a:t>
            </a:r>
            <a:r>
              <a:rPr lang="ru-RU" dirty="0" smtClean="0">
                <a:solidFill>
                  <a:schemeClr val="bg1"/>
                </a:solidFill>
              </a:rPr>
              <a:t>красноармеец. Убит 08.07.1943г.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3250" name="Picture 2" descr="F:\ВОВ\ПАВШИЕ\Ганченко Григорий Егорович\Ганченко Г.Е .1 лист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74042"/>
            <a:ext cx="4038600" cy="377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Дранишников </a:t>
            </a:r>
            <a:r>
              <a:rPr lang="ru-RU" sz="2800" dirty="0">
                <a:solidFill>
                  <a:schemeClr val="bg1"/>
                </a:solidFill>
              </a:rPr>
              <a:t>Г</a:t>
            </a:r>
            <a:r>
              <a:rPr lang="ru-RU" sz="2800" dirty="0" smtClean="0">
                <a:solidFill>
                  <a:schemeClr val="bg1"/>
                </a:solidFill>
              </a:rPr>
              <a:t>ригорий Петрович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(1919-1943)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</a:t>
            </a:r>
            <a:r>
              <a:rPr lang="ru-RU" dirty="0" err="1" smtClean="0">
                <a:solidFill>
                  <a:schemeClr val="bg1"/>
                </a:solidFill>
              </a:rPr>
              <a:t>д.Тюрневка</a:t>
            </a:r>
            <a:r>
              <a:rPr lang="ru-RU" dirty="0" smtClean="0">
                <a:solidFill>
                  <a:schemeClr val="bg1"/>
                </a:solidFill>
              </a:rPr>
              <a:t>. Призван </a:t>
            </a:r>
            <a:r>
              <a:rPr lang="ru-RU" dirty="0" err="1">
                <a:solidFill>
                  <a:schemeClr val="bg1"/>
                </a:solidFill>
              </a:rPr>
              <a:t>Бодойбинским</a:t>
            </a:r>
            <a:r>
              <a:rPr lang="ru-RU" dirty="0">
                <a:solidFill>
                  <a:schemeClr val="bg1"/>
                </a:solidFill>
              </a:rPr>
              <a:t> РВК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 РККА  с 1939-1943гг. </a:t>
            </a:r>
            <a:r>
              <a:rPr lang="ru-RU" dirty="0" smtClean="0">
                <a:solidFill>
                  <a:schemeClr val="bg1"/>
                </a:solidFill>
              </a:rPr>
              <a:t>(попал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smtClean="0">
                <a:solidFill>
                  <a:schemeClr val="bg1"/>
                </a:solidFill>
              </a:rPr>
              <a:t>плен не </a:t>
            </a:r>
            <a:r>
              <a:rPr lang="ru-RU" dirty="0">
                <a:solidFill>
                  <a:schemeClr val="bg1"/>
                </a:solidFill>
              </a:rPr>
              <a:t>позднее 14.06.1942, умер 15.01.1943 в плену концлагерь Рославль)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м</a:t>
            </a:r>
            <a:r>
              <a:rPr lang="ru-RU" dirty="0" smtClean="0">
                <a:solidFill>
                  <a:schemeClr val="bg1"/>
                </a:solidFill>
              </a:rPr>
              <a:t>л</a:t>
            </a:r>
            <a:r>
              <a:rPr lang="ru-RU" dirty="0">
                <a:solidFill>
                  <a:schemeClr val="bg1"/>
                </a:solidFill>
              </a:rPr>
              <a:t>. лейтенант, командир взвода отдельной разведывательной роты 4-го воздушно-десантного корпуса.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Награжден</a:t>
            </a:r>
            <a:r>
              <a:rPr lang="ru-RU" dirty="0">
                <a:solidFill>
                  <a:schemeClr val="bg1"/>
                </a:solidFill>
              </a:rPr>
              <a:t> орденом Красного Знамени 07.05.1942г.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4-й воздушно-десантный корпус (4вдк)</a:t>
            </a:r>
          </a:p>
          <a:p>
            <a:endParaRPr lang="ru-RU" dirty="0"/>
          </a:p>
        </p:txBody>
      </p:sp>
      <p:pic>
        <p:nvPicPr>
          <p:cNvPr id="54275" name="Picture 3" descr="F:\ВОВ\ПАВШИЕ\Дранишников Григорий Петрович\Дранишников Григорий Петрович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8" y="1600200"/>
            <a:ext cx="33706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8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Дранишников Петр Николаевич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(1915-1943)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3928" y="1412776"/>
            <a:ext cx="4762872" cy="496855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одился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д. </a:t>
            </a:r>
            <a:r>
              <a:rPr lang="ru-RU" dirty="0" err="1">
                <a:solidFill>
                  <a:schemeClr val="bg1"/>
                </a:solidFill>
              </a:rPr>
              <a:t>Тюрневка</a:t>
            </a:r>
            <a:r>
              <a:rPr lang="ru-RU" dirty="0">
                <a:solidFill>
                  <a:schemeClr val="bg1"/>
                </a:solidFill>
              </a:rPr>
              <a:t> в 1915 году. В РККА с 1941 года. Участник ВОВ с марта 1942 года. ». Гвардии младший сержант, командир орудия «Катюша» 412-й отдельный гвардейский минометный дивизион.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Из </a:t>
            </a:r>
            <a:r>
              <a:rPr lang="ru-RU" dirty="0">
                <a:solidFill>
                  <a:schemeClr val="bg1"/>
                </a:solidFill>
              </a:rPr>
              <a:t>характеристики командира 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412-й отдельный гвардейский минометный дивизион, гвардии капитана Савченко: «Товарищ Дранишников Петр Николаевич, работая командиром орудия, за время пребывания дивизиона на фронте, ни один раз проявлял доблесть и мужество в борьбе с немецкими захватчиками, выполняя приказы точно и в срок. Так, 20 февраля 1943 года, в бою под Доброполье дивизион вел огонь прямой наводкой по танкам противника. Установка товарища Дранишникова в этом бою подожгла два вражеских танка. 23 февраля 1943 года в д. Сергеевка на расположении дивизиона напала группа вражеских танков, которая под завесой сильного огня взяли дивизион в «клещи» и старались захватить его целиком. Но нельзя отдать секретную технику врагу. Гвардии младший сержант Дранишников бросился с расчетом к машине. Видя, что развернуть установку для открытия огня невозможно, он попытался увести её в безопасное место, но от прямого попадания снаряда боевая машина загорелась. Товарищу Дранишникову удалось потушить машину, но везти её было нельзя – машина вышла со строя, а танки подходили близко. Тогда товарищ Дранишников приказал людям отходить, а сам взорвал установку, чтобы не отдать её врагу. При этом он сам погиб на боевом посту. Дранишников Пётр Николаевич посмертно </a:t>
            </a:r>
            <a:r>
              <a:rPr lang="ru-RU" b="1" dirty="0">
                <a:solidFill>
                  <a:schemeClr val="bg1"/>
                </a:solidFill>
              </a:rPr>
              <a:t>награжден</a:t>
            </a:r>
            <a:r>
              <a:rPr lang="ru-RU" dirty="0">
                <a:solidFill>
                  <a:schemeClr val="bg1"/>
                </a:solidFill>
              </a:rPr>
              <a:t> «Орденом Красной Звезды». 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55298" name="Picture 2" descr="F:\ВОВ\ПАВШИЕ\Дранишников Петр Николаевич\Дранишников П.Н.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9944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Дранишников Спиридон </a:t>
            </a:r>
            <a:r>
              <a:rPr lang="ru-RU" sz="2800" dirty="0" err="1" smtClean="0">
                <a:solidFill>
                  <a:schemeClr val="bg1"/>
                </a:solidFill>
              </a:rPr>
              <a:t>Емельянович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(1901-1943)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6322" name="Picture 2" descr="F:\ВОВ\ПАВШИЕ\Дранишников Спиридон  Емельянович\Дранишников Спиридон Емельянович.jpg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7028"/>
            <a:ext cx="4038600" cy="28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F:\ВОВ\ПАВШИЕ\Дранишников Спиридон  Емельянович\Дранишников Спиридон Емельянович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2251"/>
            <a:ext cx="4038600" cy="29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Ершов Иван Андреевич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(1915-1943)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57346" name="Picture 2" descr="F:\ВОВ\ПАВШИЕ\Ершов Иван Андреевич\Ершов Иван Андре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11475"/>
            <a:ext cx="4038600" cy="31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Вавилов Петр Федорович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(1924-1985)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464496" cy="499715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Родился в г</a:t>
            </a:r>
            <a:r>
              <a:rPr lang="ru-RU" sz="1400" dirty="0">
                <a:solidFill>
                  <a:schemeClr val="bg1"/>
                </a:solidFill>
              </a:rPr>
              <a:t>. Новосибирск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</a:rPr>
              <a:t>В РККА  с 1941-1946гг.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Старшина </a:t>
            </a:r>
            <a:r>
              <a:rPr lang="ru-RU" sz="1400" dirty="0">
                <a:solidFill>
                  <a:schemeClr val="bg1"/>
                </a:solidFill>
              </a:rPr>
              <a:t>62-й отдельный </a:t>
            </a:r>
            <a:r>
              <a:rPr lang="ru-RU" sz="1400" dirty="0" err="1">
                <a:solidFill>
                  <a:schemeClr val="bg1"/>
                </a:solidFill>
              </a:rPr>
              <a:t>мотоциклетно-разведывательный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Варнинский</a:t>
            </a:r>
            <a:r>
              <a:rPr lang="ru-RU" sz="1400" dirty="0">
                <a:solidFill>
                  <a:schemeClr val="bg1"/>
                </a:solidFill>
              </a:rPr>
              <a:t> батальон, 13-й Гвардейской механизированной бригады, 4-й гвардейский механизированный Сталинградский Краснознаменный, орденов Суворова и Кутузова </a:t>
            </a:r>
            <a:r>
              <a:rPr lang="ru-RU" sz="1400" dirty="0" smtClean="0">
                <a:solidFill>
                  <a:schemeClr val="bg1"/>
                </a:solidFill>
              </a:rPr>
              <a:t>корпус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За </a:t>
            </a:r>
            <a:r>
              <a:rPr lang="ru-RU" sz="1400" dirty="0">
                <a:solidFill>
                  <a:schemeClr val="bg1"/>
                </a:solidFill>
              </a:rPr>
              <a:t>отличия в операциях на территории Болгарии Батальону Приказом ВГК № 0319 от </a:t>
            </a:r>
            <a:r>
              <a:rPr lang="ru-RU" sz="1400" dirty="0" smtClean="0">
                <a:solidFill>
                  <a:schemeClr val="bg1"/>
                </a:solidFill>
              </a:rPr>
              <a:t>27.09.1944 было </a:t>
            </a:r>
            <a:r>
              <a:rPr lang="ru-RU" sz="1400" dirty="0">
                <a:solidFill>
                  <a:schemeClr val="bg1"/>
                </a:solidFill>
              </a:rPr>
              <a:t>присвоено наименование </a:t>
            </a:r>
            <a:r>
              <a:rPr lang="ru-RU" sz="1400" dirty="0" err="1" smtClean="0">
                <a:solidFill>
                  <a:schemeClr val="bg1"/>
                </a:solidFill>
              </a:rPr>
              <a:t>Варненский</a:t>
            </a:r>
            <a:endParaRPr lang="ru-RU" sz="14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bg1"/>
                </a:solidFill>
              </a:rPr>
              <a:t>Награды:</a:t>
            </a:r>
            <a:endParaRPr lang="ru-RU" sz="14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Орден </a:t>
            </a:r>
            <a:r>
              <a:rPr lang="ru-RU" sz="1400" dirty="0">
                <a:solidFill>
                  <a:schemeClr val="bg1"/>
                </a:solidFill>
              </a:rPr>
              <a:t>«Красной звезды»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Медаль </a:t>
            </a:r>
            <a:r>
              <a:rPr lang="ru-RU" sz="1400" dirty="0">
                <a:solidFill>
                  <a:schemeClr val="bg1"/>
                </a:solidFill>
              </a:rPr>
              <a:t>«За победу над Германией»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Медаль </a:t>
            </a:r>
            <a:r>
              <a:rPr lang="ru-RU" sz="1400" dirty="0">
                <a:solidFill>
                  <a:schemeClr val="bg1"/>
                </a:solidFill>
              </a:rPr>
              <a:t>«20 лет Победы»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Медаль «30 лет Победы»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Медаль «40 лет Победы»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Медаль «50 лет Победы»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Медаль «60 лет Победы»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Медаль «Ветеран труда»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098" name="Picture 2" descr="C:\Users\User\Desktop\Майская\Вавилов Петр Федор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628800"/>
            <a:ext cx="323836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Коровин Сергей </a:t>
            </a:r>
            <a:r>
              <a:rPr lang="ru-RU" sz="2800" dirty="0">
                <a:solidFill>
                  <a:schemeClr val="bg1"/>
                </a:solidFill>
              </a:rPr>
              <a:t>П</a:t>
            </a:r>
            <a:r>
              <a:rPr lang="ru-RU" sz="2800" dirty="0" smtClean="0">
                <a:solidFill>
                  <a:schemeClr val="bg1"/>
                </a:solidFill>
              </a:rPr>
              <a:t>етрович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(1923-1944)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8370" name="Picture 2" descr="F:\ВОВ\ПАВШИЕ\Коровин Сергей Петрович\Коровин Сергей петр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1631"/>
            <a:ext cx="4038600" cy="30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F:\ВОВ\ПАВШИЕ\Коровин Сергей Петрович\Коровин Сергей петрович.jp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41212"/>
            <a:ext cx="4038600" cy="184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Крюков Петр Прокопьевич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(1904-1943)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9394" name="Picture 2" descr="F:\ВОВ\ПАВШИЕ\Крюков Петр Прокопьевич\крюков петр прокопь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1152"/>
            <a:ext cx="4038600" cy="300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F:\ВОВ\ПАВШИЕ\Крюков Петр Прокопьевич\крюков петр прокопьевич.jp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19" y="1600200"/>
            <a:ext cx="335576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4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Кудряшов Александр Васильевич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(1916-1943)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0418" name="Picture 2" descr="F:\ВОВ\ПАВШИЕ\Кудряшов Александр Васильевич\Кудряшов Алекс андр Василь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7147"/>
            <a:ext cx="4038600" cy="297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F:\ВОВ\ПАВШИЕ\Кудряшов Александр Васильевич\Кудряшов Алекс андр Васильевич.jp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87309"/>
            <a:ext cx="4038600" cy="23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Кудряшов Иннокентий Гаврилович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(1919-1941)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одился </a:t>
            </a:r>
            <a:r>
              <a:rPr lang="ru-RU" dirty="0">
                <a:solidFill>
                  <a:schemeClr val="bg1"/>
                </a:solidFill>
              </a:rPr>
              <a:t>в д. </a:t>
            </a:r>
            <a:r>
              <a:rPr lang="ru-RU" dirty="0" err="1">
                <a:solidFill>
                  <a:schemeClr val="bg1"/>
                </a:solidFill>
              </a:rPr>
              <a:t>Тюрневка</a:t>
            </a:r>
            <a:r>
              <a:rPr lang="ru-RU" dirty="0">
                <a:solidFill>
                  <a:schemeClr val="bg1"/>
                </a:solidFill>
              </a:rPr>
              <a:t> в 1919 году. В РККА с 1939 года. Умер в немецком плену в ноябре 1941 года.</a:t>
            </a:r>
          </a:p>
        </p:txBody>
      </p:sp>
      <p:pic>
        <p:nvPicPr>
          <p:cNvPr id="61442" name="Picture 2" descr="C:\Users\User\Desktop\Майская\Кудряшов Иннокентий Гаврил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4" y="1600200"/>
            <a:ext cx="32906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87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Кудряшов Константин Гаврилович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(1921-1944)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одился </a:t>
            </a:r>
            <a:r>
              <a:rPr lang="ru-RU" dirty="0">
                <a:solidFill>
                  <a:schemeClr val="bg1"/>
                </a:solidFill>
              </a:rPr>
              <a:t>в д. </a:t>
            </a:r>
            <a:r>
              <a:rPr lang="ru-RU" dirty="0" err="1" smtClean="0">
                <a:solidFill>
                  <a:schemeClr val="bg1"/>
                </a:solidFill>
              </a:rPr>
              <a:t>Тюрневка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Воинское звание:</a:t>
            </a:r>
            <a:r>
              <a:rPr lang="ru-RU" dirty="0" smtClean="0">
                <a:solidFill>
                  <a:schemeClr val="bg1"/>
                </a:solidFill>
              </a:rPr>
              <a:t> рядовой </a:t>
            </a:r>
            <a:r>
              <a:rPr lang="ru-RU" dirty="0">
                <a:solidFill>
                  <a:schemeClr val="bg1"/>
                </a:solidFill>
              </a:rPr>
              <a:t>9-й артиллерийской дивизии, погиб 24.08.1944 года. 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62466" name="Picture 2" descr="C:\Users\User\Desktop\Майская\Кудряшов Константин Гаврило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4" y="1600200"/>
            <a:ext cx="32906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12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Малышев Михаил Петрович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(1920-1942)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248472" cy="475252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Иркутской области. </a:t>
            </a:r>
            <a:r>
              <a:rPr lang="ru-RU" b="1" dirty="0" smtClean="0">
                <a:solidFill>
                  <a:schemeClr val="bg1"/>
                </a:solidFill>
              </a:rPr>
              <a:t>Воинское звание </a:t>
            </a:r>
            <a:r>
              <a:rPr lang="ru-RU" dirty="0" smtClean="0">
                <a:solidFill>
                  <a:schemeClr val="bg1"/>
                </a:solidFill>
              </a:rPr>
              <a:t>младший лейтенант. Убит 03.08.1943 г.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Василий Петрович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(1919-1943)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</a:t>
            </a:r>
            <a:r>
              <a:rPr lang="ru-RU" dirty="0" err="1" smtClean="0">
                <a:solidFill>
                  <a:schemeClr val="bg1"/>
                </a:solidFill>
              </a:rPr>
              <a:t>д.Абрамовка</a:t>
            </a:r>
            <a:r>
              <a:rPr lang="ru-RU" dirty="0">
                <a:solidFill>
                  <a:schemeClr val="bg1"/>
                </a:solidFill>
              </a:rPr>
              <a:t>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Призван </a:t>
            </a:r>
            <a:r>
              <a:rPr lang="ru-RU" dirty="0" err="1">
                <a:solidFill>
                  <a:schemeClr val="bg1"/>
                </a:solidFill>
              </a:rPr>
              <a:t>Боханским</a:t>
            </a:r>
            <a:r>
              <a:rPr lang="ru-RU" dirty="0">
                <a:solidFill>
                  <a:schemeClr val="bg1"/>
                </a:solidFill>
              </a:rPr>
              <a:t> РВК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В РККА  с 1939-1942гг.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Воинское звание: </a:t>
            </a:r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олитрук </a:t>
            </a:r>
            <a:r>
              <a:rPr lang="ru-RU" dirty="0">
                <a:solidFill>
                  <a:schemeClr val="bg1"/>
                </a:solidFill>
              </a:rPr>
              <a:t>89-й Стрелковый Полк, 23-я стрелковая Харьковская ордена Ленина Краснознамённая дивизия (1 формирования).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Последнее место </a:t>
            </a:r>
            <a:r>
              <a:rPr lang="ru-RU" dirty="0" smtClean="0">
                <a:solidFill>
                  <a:schemeClr val="bg1"/>
                </a:solidFill>
              </a:rPr>
              <a:t>службы 89 СП. Погиб 20.05.1942г.</a:t>
            </a:r>
            <a:r>
              <a:rPr lang="ru-RU" dirty="0">
                <a:solidFill>
                  <a:schemeClr val="bg1"/>
                </a:solidFill>
              </a:rPr>
              <a:t>	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63490" name="Picture 2" descr="F:\ВОВ\ПАВШИЕ\Москвитин Василий Петрович\Приказ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99" y="1600200"/>
            <a:ext cx="313120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Михаил Васильевич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(1902-1943)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Призван </a:t>
            </a:r>
            <a:r>
              <a:rPr lang="ru-RU" dirty="0" err="1" smtClean="0">
                <a:solidFill>
                  <a:schemeClr val="bg1"/>
                </a:solidFill>
              </a:rPr>
              <a:t>Боханским</a:t>
            </a:r>
            <a:r>
              <a:rPr lang="ru-RU" dirty="0" smtClean="0">
                <a:solidFill>
                  <a:schemeClr val="bg1"/>
                </a:solidFill>
              </a:rPr>
              <a:t> РВК. </a:t>
            </a:r>
            <a:r>
              <a:rPr lang="ru-RU" b="1" dirty="0" smtClean="0">
                <a:solidFill>
                  <a:schemeClr val="bg1"/>
                </a:solidFill>
              </a:rPr>
              <a:t>Воинское звание: </a:t>
            </a:r>
            <a:r>
              <a:rPr lang="ru-RU" dirty="0" smtClean="0">
                <a:solidFill>
                  <a:schemeClr val="bg1"/>
                </a:solidFill>
              </a:rPr>
              <a:t>красноармеец. </a:t>
            </a:r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ропал без вести в 1943 г.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Николай Михайлович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(1925-1944)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4514" name="Picture 2" descr="F:\ВОВ\ПАВШИЕ\Москвитин Николай Михайлович\Москвитин Николай михайлович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2353"/>
            <a:ext cx="4038600" cy="34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F:\ВОВ\ПАВШИЕ\Москвитин Николай Михайлович\Москвитин Николай михайлович..jp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45197"/>
            <a:ext cx="4038600" cy="34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8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Москвитин Петр Михайлович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(1899-1942)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Родился в с. Лузгина </a:t>
            </a:r>
            <a:r>
              <a:rPr lang="ru-RU" dirty="0" err="1" smtClean="0">
                <a:solidFill>
                  <a:schemeClr val="bg1"/>
                </a:solidFill>
              </a:rPr>
              <a:t>Осинский</a:t>
            </a:r>
            <a:r>
              <a:rPr lang="ru-RU" dirty="0" smtClean="0">
                <a:solidFill>
                  <a:schemeClr val="bg1"/>
                </a:solidFill>
              </a:rPr>
              <a:t> р-он. Призван </a:t>
            </a:r>
            <a:r>
              <a:rPr lang="ru-RU" dirty="0" err="1" smtClean="0">
                <a:solidFill>
                  <a:schemeClr val="bg1"/>
                </a:solidFill>
              </a:rPr>
              <a:t>Боханским</a:t>
            </a:r>
            <a:r>
              <a:rPr lang="ru-RU" dirty="0" smtClean="0">
                <a:solidFill>
                  <a:schemeClr val="bg1"/>
                </a:solidFill>
              </a:rPr>
              <a:t> РВК в 1941г. </a:t>
            </a:r>
            <a:r>
              <a:rPr lang="ru-RU" b="1" dirty="0" smtClean="0">
                <a:solidFill>
                  <a:schemeClr val="bg1"/>
                </a:solidFill>
              </a:rPr>
              <a:t>Воинское звание: </a:t>
            </a:r>
            <a:r>
              <a:rPr lang="ru-RU" dirty="0" smtClean="0">
                <a:solidFill>
                  <a:schemeClr val="bg1"/>
                </a:solidFill>
              </a:rPr>
              <a:t>красноармеец. Пропал без вести в 1942г.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9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1056</TotalTime>
  <Words>4228</Words>
  <Application>Microsoft Office PowerPoint</Application>
  <PresentationFormat>Экран (4:3)</PresentationFormat>
  <Paragraphs>565</Paragraphs>
  <Slides>111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2" baseType="lpstr">
      <vt:lpstr>Апекс</vt:lpstr>
      <vt:lpstr>Книга памяти муниципального образования «Майск»</vt:lpstr>
      <vt:lpstr>Алексеев Михаил Саввич  (1926-2003)</vt:lpstr>
      <vt:lpstr>Ананьин Иван Васильевич (1922-2014) </vt:lpstr>
      <vt:lpstr>Ананьин Иннокентий Васильевич  (1924-2003)</vt:lpstr>
      <vt:lpstr>Березовский Михаил Степанович (1912-1988)</vt:lpstr>
      <vt:lpstr>Березовский Пётр Дмитриевич  (1909-1993)</vt:lpstr>
      <vt:lpstr>Бутаков Василий Яковлевич (1907-1997) </vt:lpstr>
      <vt:lpstr>Бутаков Павел Яковлевич (1917-2001)</vt:lpstr>
      <vt:lpstr>Вавилов Петр Федорович (1924-1985)</vt:lpstr>
      <vt:lpstr>Валиулин Петр Михайлович (1924 -1985)</vt:lpstr>
      <vt:lpstr>Ворожбит Иван Яковлевич (1914-1983)</vt:lpstr>
      <vt:lpstr>Дерюгин Иннокентий Васильевич (1907-1961)</vt:lpstr>
      <vt:lpstr>Дранишников Петр Емельянович (1906-1988)</vt:lpstr>
      <vt:lpstr>Ершов Филипп Андреевич (1913-1969)</vt:lpstr>
      <vt:lpstr>Исаев Алексей Ильич (1925-1989)</vt:lpstr>
      <vt:lpstr>Казаков Александр Епифанович (1893-1973)</vt:lpstr>
      <vt:lpstr>Кононов Николай Филиппович (1926-1997)</vt:lpstr>
      <vt:lpstr>Корнышкова  Варвара Тимофеевна  (1922-2010)</vt:lpstr>
      <vt:lpstr>Кудряшов Николай Васильевич  (1907-1966)</vt:lpstr>
      <vt:lpstr>Кудряшов Пётр Васильевич  (1912-1975)</vt:lpstr>
      <vt:lpstr>Листвянский Иван Прокопьевич  1912-1961  </vt:lpstr>
      <vt:lpstr>Листвянский Лука Прокопьевич (1921-1989)</vt:lpstr>
      <vt:lpstr>Лыков Василий Прокопьевич (1920-2000)</vt:lpstr>
      <vt:lpstr>Матросов Михаил Егорович  (1921-1986)</vt:lpstr>
      <vt:lpstr>Москвитин Алексей Алексеевич  (1919-1988) </vt:lpstr>
      <vt:lpstr>Москвитин Андрей Петрович  (1913-1995)</vt:lpstr>
      <vt:lpstr>Москвитин Иван Антонович (1905-1949)</vt:lpstr>
      <vt:lpstr>Москвитин Илья Михайлович (1913-1987)</vt:lpstr>
      <vt:lpstr>Москвитин Илья Тимофеевич  (1925-2011)</vt:lpstr>
      <vt:lpstr>Москвитин Константин Михайлович  (1923-1991)</vt:lpstr>
      <vt:lpstr>Москвитин Михаил Александрович  (1910-1973)</vt:lpstr>
      <vt:lpstr>Москвитин Михаил Евдокимович  (1918-1968)</vt:lpstr>
      <vt:lpstr>Москвитин Михаил Осипович  (1906-1975)</vt:lpstr>
      <vt:lpstr>Москвитин Михаил Филиппович  (1906-1983)</vt:lpstr>
      <vt:lpstr>Москвитин Николай Алексеевич (1926-1964)</vt:lpstr>
      <vt:lpstr>Москвитин Прокопий Филиппович (1912-1973)</vt:lpstr>
      <vt:lpstr>Москвитин Степан Осипович  (1901-1965)</vt:lpstr>
      <vt:lpstr>Мухтаров Георгий Васильевич  (1917-1977)</vt:lpstr>
      <vt:lpstr>Назипов Шарип Назипович  (1922-1976)</vt:lpstr>
      <vt:lpstr>Нечесов Михаил Николаевич  (1921-1977)</vt:lpstr>
      <vt:lpstr>Нигматулин Виктор Баширович  (1924-1975)</vt:lpstr>
      <vt:lpstr>Ногин Александр Иннокентьевич  (1924-2011)</vt:lpstr>
      <vt:lpstr>Похоленко Георгий Тимофеевич  (1920-1968)</vt:lpstr>
      <vt:lpstr>Похоленко Михаил Михайлович  (1918-2002)</vt:lpstr>
      <vt:lpstr>Рыжих Михаил Власович  (1911-1983)</vt:lpstr>
      <vt:lpstr>Серебренников Алексей Степанович  (1915-)</vt:lpstr>
      <vt:lpstr>Серебренников Иван Ильич  (1909-1999)</vt:lpstr>
      <vt:lpstr>Серебренников Иван Крисантьевич  (1906-1991)</vt:lpstr>
      <vt:lpstr>Серебренников Иван Петрович  (1911-1992)</vt:lpstr>
      <vt:lpstr>Серебренников Иннокентий Семенович  (1920-1998)</vt:lpstr>
      <vt:lpstr>Серебренников Петр Семенович  (1909-2000)</vt:lpstr>
      <vt:lpstr>Середкин Михаил Никитович  (1924-1974)</vt:lpstr>
      <vt:lpstr>Соловьев Виктор Иванович  (1922-1995)</vt:lpstr>
      <vt:lpstr>Таюрский Василий Трофимович (1911-1976)</vt:lpstr>
      <vt:lpstr>Тулосонов Константин Терентьевич  (1919-1978)</vt:lpstr>
      <vt:lpstr>Тумашов Григорий Иннокентьевич  (1909-1982)</vt:lpstr>
      <vt:lpstr>Тюрнев Илья Егорович  (1916-1992)</vt:lpstr>
      <vt:lpstr>Тюрнев Иннокентий Иванович   (1919-1991)</vt:lpstr>
      <vt:lpstr>Тюрнев Михаил Иванович  (1924-2003)</vt:lpstr>
      <vt:lpstr>Тюрнев Николай Иннокентьевич  (1909-1977)</vt:lpstr>
      <vt:lpstr>Тюрнев Николай Николаевич  (1903-)</vt:lpstr>
      <vt:lpstr>Тюрнев Павел Прокопьевич  (1908 – 1978 )</vt:lpstr>
      <vt:lpstr>Тюрнев Петр Иванович  (1926-2002)</vt:lpstr>
      <vt:lpstr>Тюрнев Степан Иванович  (1923-1998)</vt:lpstr>
      <vt:lpstr>Тюрнева Евдокия Антоновна  </vt:lpstr>
      <vt:lpstr>Улитин Иван Степанович  (1924-2013)</vt:lpstr>
      <vt:lpstr>Файзулин Армей Закеевич  (1916-1996)</vt:lpstr>
      <vt:lpstr>Шипицын Иннокентий Петрович (1924-1993) </vt:lpstr>
      <vt:lpstr>Шипков Николай Васильевич  (1926-1998)</vt:lpstr>
      <vt:lpstr>Шишкин Георгий Евстафьевич  (1909-1967)</vt:lpstr>
      <vt:lpstr>Павшие </vt:lpstr>
      <vt:lpstr>Ананьин Александр Михайлович  (1906-1943)</vt:lpstr>
      <vt:lpstr>Ананьин Василий Яковлевич  (1897-1942)</vt:lpstr>
      <vt:lpstr>Ананьин Петр Васильевич  (1919-1943)</vt:lpstr>
      <vt:lpstr>Банщиков Григорий Ипатович (1917-1943)</vt:lpstr>
      <vt:lpstr>Березовский Илья Прокопьевич  </vt:lpstr>
      <vt:lpstr>Березовский Иннокентий Дмитриевич (1914-1943)</vt:lpstr>
      <vt:lpstr>Березовский Михаил Дмитриевич  (1923-1944)</vt:lpstr>
      <vt:lpstr>Березовский Михаил Прокопьевич  </vt:lpstr>
      <vt:lpstr>Березовский Петр Прокопьевич  (1900-1942)</vt:lpstr>
      <vt:lpstr>Борисов Петр Алексеевич  (1922-1941)</vt:lpstr>
      <vt:lpstr>Брызгин Петр Николаевич  (1910-1943)</vt:lpstr>
      <vt:lpstr>Бусарев Алексей Михайлович  (1911-1942)</vt:lpstr>
      <vt:lpstr>Бутаков Иннокентий Яковлевич  (1905-1943)</vt:lpstr>
      <vt:lpstr>Ганченко Григорий Егорович  (1910-1943)</vt:lpstr>
      <vt:lpstr>Дранишников Григорий Петрович (1919-1943) </vt:lpstr>
      <vt:lpstr>Дранишников Петр Николаевич  (1915-1943)</vt:lpstr>
      <vt:lpstr>Дранишников Спиридон Емельянович  (1901-1943)</vt:lpstr>
      <vt:lpstr>Ершов Иван Андреевич  (1915-1943)</vt:lpstr>
      <vt:lpstr>Коровин Сергей Петрович  (1923-1944)</vt:lpstr>
      <vt:lpstr>Крюков Петр Прокопьевич  (1904-1943) </vt:lpstr>
      <vt:lpstr>Кудряшов Александр Васильевич  (1916-1943)</vt:lpstr>
      <vt:lpstr>Кудряшов Иннокентий Гаврилович  (1919-1941)</vt:lpstr>
      <vt:lpstr>Кудряшов Константин Гаврилович  (1921-1944)</vt:lpstr>
      <vt:lpstr>Малышев Михаил Петрович  (1920-1942)</vt:lpstr>
      <vt:lpstr>Москвитин Василий Петрович  (1919-1943)</vt:lpstr>
      <vt:lpstr>Москвитин Михаил Васильевич  (1902-1943)</vt:lpstr>
      <vt:lpstr>Москвитин Николай Михайлович  (1925-1944)</vt:lpstr>
      <vt:lpstr>Москвитин Петр Михайлович  (1899-1942)</vt:lpstr>
      <vt:lpstr>Москвитин Федор Захарович  (1919-1945)</vt:lpstr>
      <vt:lpstr>Москвитин Федор Николаевич  (1922-1942)</vt:lpstr>
      <vt:lpstr>Москвитин Федор Осипович (Иосифович) (1914-1941)</vt:lpstr>
      <vt:lpstr>Похоленко Александр Константинович  (1913-1942)</vt:lpstr>
      <vt:lpstr>Серебренников Иван Александрович  (1921-1942)</vt:lpstr>
      <vt:lpstr>Серебренников Михаил Петрович  (1921-1942)</vt:lpstr>
      <vt:lpstr>Серебренников Петр Иванович  (1921-1941)</vt:lpstr>
      <vt:lpstr>Тириков Гавриил Сергеевич  (1914-1942)</vt:lpstr>
      <vt:lpstr>Тириков Георгий Петрович  (1897-1942)</vt:lpstr>
      <vt:lpstr>Тириков Максим Никитович  (1916-1945)</vt:lpstr>
      <vt:lpstr>Ткаченко Владимир Исаакович  (1926-1945)</vt:lpstr>
      <vt:lpstr>Тюрнев Михаил Антонович  (1926-1944)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Книга памяти</dc:title>
  <dc:creator>User</dc:creator>
  <cp:lastModifiedBy>МО майск</cp:lastModifiedBy>
  <cp:revision>156</cp:revision>
  <dcterms:created xsi:type="dcterms:W3CDTF">2015-04-27T04:10:07Z</dcterms:created>
  <dcterms:modified xsi:type="dcterms:W3CDTF">2015-05-07T16:01:41Z</dcterms:modified>
</cp:coreProperties>
</file>